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3"/>
  </p:notesMasterIdLst>
  <p:sldIdLst>
    <p:sldId id="256" r:id="rId2"/>
    <p:sldId id="258" r:id="rId3"/>
    <p:sldId id="259" r:id="rId4"/>
    <p:sldId id="260" r:id="rId5"/>
    <p:sldId id="261" r:id="rId6"/>
    <p:sldId id="262" r:id="rId7"/>
    <p:sldId id="270" r:id="rId8"/>
    <p:sldId id="257" r:id="rId9"/>
    <p:sldId id="302" r:id="rId10"/>
    <p:sldId id="303" r:id="rId11"/>
    <p:sldId id="324" r:id="rId12"/>
    <p:sldId id="338" r:id="rId13"/>
    <p:sldId id="263" r:id="rId14"/>
    <p:sldId id="339" r:id="rId15"/>
    <p:sldId id="340" r:id="rId16"/>
    <p:sldId id="342" r:id="rId17"/>
    <p:sldId id="344" r:id="rId18"/>
    <p:sldId id="281" r:id="rId19"/>
    <p:sldId id="325" r:id="rId20"/>
    <p:sldId id="326" r:id="rId21"/>
    <p:sldId id="327" r:id="rId22"/>
    <p:sldId id="329" r:id="rId23"/>
    <p:sldId id="337" r:id="rId24"/>
    <p:sldId id="341" r:id="rId25"/>
    <p:sldId id="264" r:id="rId26"/>
    <p:sldId id="267" r:id="rId27"/>
    <p:sldId id="265" r:id="rId28"/>
    <p:sldId id="279" r:id="rId29"/>
    <p:sldId id="343" r:id="rId30"/>
    <p:sldId id="275" r:id="rId31"/>
    <p:sldId id="284" r:id="rId32"/>
  </p:sldIdLst>
  <p:sldSz cx="12192000" cy="6858000"/>
  <p:notesSz cx="6858000" cy="9144000"/>
  <p:embeddedFontLst>
    <p:embeddedFont>
      <p:font typeface="等线" charset="-122"/>
      <p:regular r:id="rId34"/>
      <p:bold r:id="rId35"/>
    </p:embeddedFont>
    <p:embeddedFont>
      <p:font typeface="微软雅黑" pitchFamily="34" charset="-122"/>
      <p:regular r:id="rId36"/>
      <p:bold r:id="rId37"/>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1F4D77"/>
    <a:srgbClr val="2E75B6"/>
    <a:srgbClr val="181717"/>
    <a:srgbClr val="DEEBF7"/>
    <a:srgbClr val="BDD7EE"/>
    <a:srgbClr val="9DC3E6"/>
    <a:srgbClr val="5B9BD5"/>
    <a:srgbClr val="AFCDE4"/>
    <a:srgbClr val="A0C5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74" autoAdjust="0"/>
    <p:restoredTop sz="84660" autoAdjust="0"/>
  </p:normalViewPr>
  <p:slideViewPr>
    <p:cSldViewPr snapToGrid="0" showGuides="1">
      <p:cViewPr varScale="1">
        <p:scale>
          <a:sx n="94" d="100"/>
          <a:sy n="94" d="100"/>
        </p:scale>
        <p:origin x="-1368" y="-96"/>
      </p:cViewPr>
      <p:guideLst>
        <p:guide orient="horz" pos="2232"/>
        <p:guide orient="horz" pos="795"/>
        <p:guide orient="horz" pos="3573"/>
        <p:guide orient="horz" pos="3249"/>
        <p:guide pos="3812"/>
      </p:guideLst>
    </p:cSldViewPr>
  </p:slideViewPr>
  <p:notesTextViewPr>
    <p:cViewPr>
      <p:scale>
        <a:sx n="1" d="1"/>
        <a:sy n="1" d="1"/>
      </p:scale>
      <p:origin x="0" y="0"/>
    </p:cViewPr>
  </p:notesTextViewPr>
  <p:sorterViewPr>
    <p:cViewPr>
      <p:scale>
        <a:sx n="33" d="100"/>
        <a:sy n="33" d="100"/>
      </p:scale>
      <p:origin x="0" y="0"/>
    </p:cViewPr>
  </p:sorterViewPr>
  <p:notesViewPr>
    <p:cSldViewPr snapToGrid="0" showGuides="1">
      <p:cViewPr varScale="1">
        <p:scale>
          <a:sx n="53" d="100"/>
          <a:sy n="53" d="100"/>
        </p:scale>
        <p:origin x="2844" y="90"/>
      </p:cViewPr>
      <p:guideLst>
        <p:guide orient="horz" pos="2976"/>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font" Target="fonts/font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D89076-F5F3-43DE-B7DA-968F5C776E6F}" type="datetimeFigureOut">
              <a:rPr lang="zh-CN" altLang="en-US" smtClean="0"/>
              <a:t>2019/7/26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FACF37-0D25-4C60-955E-DCFBAE51C2D1}" type="slidenum">
              <a:rPr lang="zh-CN" altLang="en-US" smtClean="0"/>
              <a:t>‹#›</a:t>
            </a:fld>
            <a:endParaRPr lang="zh-CN" altLang="en-US"/>
          </a:p>
        </p:txBody>
      </p:sp>
    </p:spTree>
    <p:extLst>
      <p:ext uri="{BB962C8B-B14F-4D97-AF65-F5344CB8AC3E}">
        <p14:creationId xmlns:p14="http://schemas.microsoft.com/office/powerpoint/2010/main" val="2540120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FACF37-0D25-4C60-955E-DCFBAE51C2D1}" type="slidenum">
              <a:rPr lang="zh-CN" altLang="en-US" smtClean="0"/>
              <a:t>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DFACF37-0D25-4C60-955E-DCFBAE51C2D1}" type="slidenum">
              <a:rPr lang="zh-CN" altLang="en-US" smtClean="0"/>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2">
                    <a:lumMod val="10000"/>
                  </a:schemeClr>
                </a:solidFill>
              </a:rPr>
              <a:t>，因为是刚刚工作对</a:t>
            </a:r>
            <a:r>
              <a:rPr lang="en-US" altLang="zh-CN" dirty="0" smtClean="0">
                <a:solidFill>
                  <a:schemeClr val="bg2">
                    <a:lumMod val="10000"/>
                  </a:schemeClr>
                </a:solidFill>
              </a:rPr>
              <a:t>NP</a:t>
            </a:r>
            <a:r>
              <a:rPr lang="zh-CN" altLang="en-US" dirty="0" smtClean="0">
                <a:solidFill>
                  <a:schemeClr val="bg2">
                    <a:lumMod val="10000"/>
                  </a:schemeClr>
                </a:solidFill>
              </a:rPr>
              <a:t>的整体架构和技术栈并不是很熟悉一开始只能做简单的需求开发工作，遇到一个问题要解决很久，很多源码都看不懂，这一阶段更多的是在学习，学习</a:t>
            </a:r>
            <a:r>
              <a:rPr lang="en-US" altLang="zh-CN" dirty="0" smtClean="0">
                <a:solidFill>
                  <a:schemeClr val="bg2">
                    <a:lumMod val="10000"/>
                  </a:schemeClr>
                </a:solidFill>
              </a:rPr>
              <a:t>NP</a:t>
            </a:r>
            <a:r>
              <a:rPr lang="zh-CN" altLang="en-US" dirty="0" smtClean="0">
                <a:solidFill>
                  <a:schemeClr val="bg2">
                    <a:lumMod val="10000"/>
                  </a:schemeClr>
                </a:solidFill>
              </a:rPr>
              <a:t>的架构和代码，以为以后的开发工作打下坚实的基础。今年重新接手</a:t>
            </a:r>
            <a:r>
              <a:rPr lang="en-US" altLang="zh-CN" dirty="0" smtClean="0">
                <a:solidFill>
                  <a:schemeClr val="bg2">
                    <a:lumMod val="10000"/>
                  </a:schemeClr>
                </a:solidFill>
              </a:rPr>
              <a:t>NP</a:t>
            </a:r>
            <a:r>
              <a:rPr lang="zh-CN" altLang="en-US" dirty="0" smtClean="0">
                <a:solidFill>
                  <a:schemeClr val="bg2">
                    <a:lumMod val="10000"/>
                  </a:schemeClr>
                </a:solidFill>
              </a:rPr>
              <a:t>数字法院的部分开发维护工作，重新接手之后感觉和第一次完全不一样了，这次能够看懂大部分代码和逻辑，遇到问题也能很快解决了。</a:t>
            </a:r>
            <a:endParaRPr lang="zh-CN" altLang="en-US" dirty="0"/>
          </a:p>
        </p:txBody>
      </p:sp>
      <p:sp>
        <p:nvSpPr>
          <p:cNvPr id="4" name="灯片编号占位符 3"/>
          <p:cNvSpPr>
            <a:spLocks noGrp="1"/>
          </p:cNvSpPr>
          <p:nvPr>
            <p:ph type="sldNum" sz="quarter" idx="10"/>
          </p:nvPr>
        </p:nvSpPr>
        <p:spPr/>
        <p:txBody>
          <a:bodyPr/>
          <a:lstStyle/>
          <a:p>
            <a:fld id="{6DFACF37-0D25-4C60-955E-DCFBAE51C2D1}" type="slidenum">
              <a:rPr lang="zh-CN" altLang="en-US" smtClean="0"/>
              <a:t>8</a:t>
            </a:fld>
            <a:endParaRPr lang="zh-CN" altLang="en-US"/>
          </a:p>
        </p:txBody>
      </p:sp>
    </p:spTree>
    <p:extLst>
      <p:ext uri="{BB962C8B-B14F-4D97-AF65-F5344CB8AC3E}">
        <p14:creationId xmlns:p14="http://schemas.microsoft.com/office/powerpoint/2010/main" val="1052314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chemeClr val="bg2">
                    <a:lumMod val="10000"/>
                  </a:schemeClr>
                </a:solidFill>
              </a:rPr>
              <a:t>在刚刚接手对外委托系统的时候发现对外委托系统要和</a:t>
            </a:r>
            <a:r>
              <a:rPr lang="en-US" altLang="zh-CN" dirty="0" smtClean="0">
                <a:solidFill>
                  <a:schemeClr val="bg2">
                    <a:lumMod val="10000"/>
                  </a:schemeClr>
                </a:solidFill>
              </a:rPr>
              <a:t>NP</a:t>
            </a:r>
            <a:r>
              <a:rPr lang="zh-CN" altLang="en-US" dirty="0" smtClean="0">
                <a:solidFill>
                  <a:schemeClr val="bg2">
                    <a:lumMod val="10000"/>
                  </a:schemeClr>
                </a:solidFill>
              </a:rPr>
              <a:t>司法辅助系统做数据交互的话需要部署一套传输交换平台但是</a:t>
            </a:r>
            <a:r>
              <a:rPr lang="zh-CN" altLang="en-US" dirty="0" smtClean="0">
                <a:solidFill>
                  <a:schemeClr val="bg2">
                    <a:lumMod val="10000"/>
                  </a:schemeClr>
                </a:solidFill>
                <a:sym typeface="+mn-ea"/>
              </a:rPr>
              <a:t>移交文档涉及这个的内容很少</a:t>
            </a:r>
            <a:r>
              <a:rPr lang="zh-CN" altLang="en-US" dirty="0" smtClean="0">
                <a:solidFill>
                  <a:schemeClr val="bg2">
                    <a:lumMod val="10000"/>
                  </a:schemeClr>
                </a:solidFill>
              </a:rPr>
              <a:t>，只能自己去研究如何搭建传输交换平台以及如何完成数据交互，最后在协同平台的同事的帮助下成功搭建对外委托环境，保障了系统能够准时完整的部署到现场。</a:t>
            </a:r>
            <a:endParaRPr lang="zh-CN" altLang="en-US" dirty="0"/>
          </a:p>
        </p:txBody>
      </p:sp>
      <p:sp>
        <p:nvSpPr>
          <p:cNvPr id="4" name="灯片编号占位符 3"/>
          <p:cNvSpPr>
            <a:spLocks noGrp="1"/>
          </p:cNvSpPr>
          <p:nvPr>
            <p:ph type="sldNum" sz="quarter" idx="10"/>
          </p:nvPr>
        </p:nvSpPr>
        <p:spPr/>
        <p:txBody>
          <a:bodyPr/>
          <a:lstStyle/>
          <a:p>
            <a:fld id="{6DFACF37-0D25-4C60-955E-DCFBAE51C2D1}" type="slidenum">
              <a:rPr lang="zh-CN" altLang="en-US" smtClean="0"/>
              <a:t>9</a:t>
            </a:fld>
            <a:endParaRPr lang="zh-CN" altLang="en-US"/>
          </a:p>
        </p:txBody>
      </p:sp>
    </p:spTree>
    <p:extLst>
      <p:ext uri="{BB962C8B-B14F-4D97-AF65-F5344CB8AC3E}">
        <p14:creationId xmlns:p14="http://schemas.microsoft.com/office/powerpoint/2010/main" val="35113285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solidFill>
                  <a:schemeClr val="bg2">
                    <a:lumMod val="10000"/>
                  </a:schemeClr>
                </a:solidFill>
              </a:rPr>
              <a:t>。法检监互联流程之间的交互主要是用的</a:t>
            </a:r>
            <a:r>
              <a:rPr lang="en-US" altLang="zh-CN" sz="1200" dirty="0" err="1" smtClean="0">
                <a:solidFill>
                  <a:schemeClr val="bg2">
                    <a:lumMod val="10000"/>
                  </a:schemeClr>
                </a:solidFill>
              </a:rPr>
              <a:t>webservice</a:t>
            </a:r>
            <a:r>
              <a:rPr lang="zh-CN" altLang="en-US" sz="1200" dirty="0" smtClean="0">
                <a:solidFill>
                  <a:schemeClr val="bg2">
                    <a:lumMod val="10000"/>
                  </a:schemeClr>
                </a:solidFill>
              </a:rPr>
              <a:t>，结构化数据以</a:t>
            </a:r>
            <a:r>
              <a:rPr lang="en-US" altLang="zh-CN" sz="1200" dirty="0" smtClean="0">
                <a:solidFill>
                  <a:schemeClr val="bg2">
                    <a:lumMod val="10000"/>
                  </a:schemeClr>
                </a:solidFill>
              </a:rPr>
              <a:t>XML</a:t>
            </a:r>
            <a:r>
              <a:rPr lang="zh-CN" altLang="en-US" sz="1200" dirty="0" smtClean="0">
                <a:solidFill>
                  <a:schemeClr val="bg2">
                    <a:lumMod val="10000"/>
                  </a:schemeClr>
                </a:solidFill>
              </a:rPr>
              <a:t>文件的方式流转，难点是数据项庞大流程多，针对数据项庞大难点，减刑假释系统借鉴</a:t>
            </a:r>
            <a:r>
              <a:rPr lang="en-US" altLang="zh-CN" sz="1200" dirty="0" smtClean="0">
                <a:solidFill>
                  <a:schemeClr val="bg2">
                    <a:lumMod val="10000"/>
                  </a:schemeClr>
                </a:solidFill>
              </a:rPr>
              <a:t>NP</a:t>
            </a:r>
            <a:r>
              <a:rPr lang="zh-CN" altLang="en-US" sz="1200" dirty="0" smtClean="0">
                <a:solidFill>
                  <a:schemeClr val="bg2">
                    <a:lumMod val="10000"/>
                  </a:schemeClr>
                </a:solidFill>
              </a:rPr>
              <a:t>，用可配置</a:t>
            </a:r>
            <a:r>
              <a:rPr lang="en-US" altLang="zh-CN" sz="1200" dirty="0" smtClean="0">
                <a:solidFill>
                  <a:schemeClr val="bg2">
                    <a:lumMod val="10000"/>
                  </a:schemeClr>
                </a:solidFill>
              </a:rPr>
              <a:t>XML</a:t>
            </a:r>
            <a:r>
              <a:rPr lang="zh-CN" altLang="en-US" sz="1200" dirty="0" smtClean="0">
                <a:solidFill>
                  <a:schemeClr val="bg2">
                    <a:lumMod val="10000"/>
                  </a:schemeClr>
                </a:solidFill>
              </a:rPr>
              <a:t>方式来解析，用一个节点来配置一个数据包内的</a:t>
            </a:r>
            <a:r>
              <a:rPr lang="en-US" altLang="zh-CN" sz="1200" dirty="0" smtClean="0">
                <a:solidFill>
                  <a:schemeClr val="bg2">
                    <a:lumMod val="10000"/>
                  </a:schemeClr>
                </a:solidFill>
              </a:rPr>
              <a:t>XML</a:t>
            </a:r>
            <a:r>
              <a:rPr lang="zh-CN" altLang="en-US" sz="1200" dirty="0" smtClean="0">
                <a:solidFill>
                  <a:schemeClr val="bg2">
                    <a:lumMod val="10000"/>
                  </a:schemeClr>
                </a:solidFill>
              </a:rPr>
              <a:t>节点数据项和数据库字段的对应关系，如果部分字段需要解析入库比如罪名这种还可以配置解析器。针对流程多繁琐的难点</a:t>
            </a:r>
            <a:r>
              <a:rPr lang="en-US" altLang="zh-CN" sz="1200" dirty="0" smtClean="0">
                <a:solidFill>
                  <a:schemeClr val="bg2">
                    <a:lumMod val="10000"/>
                  </a:schemeClr>
                </a:solidFill>
              </a:rPr>
              <a:t>,</a:t>
            </a:r>
            <a:r>
              <a:rPr lang="zh-CN" altLang="en-US" sz="1200" dirty="0" smtClean="0">
                <a:solidFill>
                  <a:schemeClr val="bg2">
                    <a:lumMod val="10000"/>
                  </a:schemeClr>
                </a:solidFill>
              </a:rPr>
              <a:t>后台代码采用策略模式，新建一个抽象类来设置抽象的算法和方法，一个流程一个实现类，每个实现类根据各自的流程来实现抽象的算法和方法。</a:t>
            </a:r>
          </a:p>
          <a:p>
            <a:endParaRPr lang="zh-CN" altLang="en-US" dirty="0"/>
          </a:p>
        </p:txBody>
      </p:sp>
      <p:sp>
        <p:nvSpPr>
          <p:cNvPr id="4" name="灯片编号占位符 3"/>
          <p:cNvSpPr>
            <a:spLocks noGrp="1"/>
          </p:cNvSpPr>
          <p:nvPr>
            <p:ph type="sldNum" sz="quarter" idx="10"/>
          </p:nvPr>
        </p:nvSpPr>
        <p:spPr/>
        <p:txBody>
          <a:bodyPr/>
          <a:lstStyle/>
          <a:p>
            <a:fld id="{6DFACF37-0D25-4C60-955E-DCFBAE51C2D1}" type="slidenum">
              <a:rPr lang="zh-CN" altLang="en-US" smtClean="0"/>
              <a:t>10</a:t>
            </a:fld>
            <a:endParaRPr lang="zh-CN" altLang="en-US"/>
          </a:p>
        </p:txBody>
      </p:sp>
    </p:spTree>
    <p:extLst>
      <p:ext uri="{BB962C8B-B14F-4D97-AF65-F5344CB8AC3E}">
        <p14:creationId xmlns:p14="http://schemas.microsoft.com/office/powerpoint/2010/main" val="20971573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smtClean="0">
                <a:solidFill>
                  <a:schemeClr val="bg2">
                    <a:lumMod val="10000"/>
                  </a:schemeClr>
                </a:solidFill>
              </a:rPr>
              <a:t>，在完成</a:t>
            </a:r>
            <a:r>
              <a:rPr lang="en-US" altLang="zh-CN" sz="1200" dirty="0" err="1" smtClean="0">
                <a:solidFill>
                  <a:schemeClr val="bg2">
                    <a:lumMod val="10000"/>
                  </a:schemeClr>
                </a:solidFill>
              </a:rPr>
              <a:t>docker</a:t>
            </a:r>
            <a:r>
              <a:rPr lang="zh-CN" altLang="en-US" sz="1200" dirty="0" smtClean="0">
                <a:solidFill>
                  <a:schemeClr val="bg2">
                    <a:lumMod val="10000"/>
                  </a:schemeClr>
                </a:solidFill>
              </a:rPr>
              <a:t>化改造中遇到的技术难点是把</a:t>
            </a:r>
            <a:r>
              <a:rPr lang="en-US" altLang="zh-CN" sz="1200" dirty="0" err="1" smtClean="0">
                <a:solidFill>
                  <a:schemeClr val="bg2">
                    <a:lumMod val="10000"/>
                  </a:schemeClr>
                </a:solidFill>
              </a:rPr>
              <a:t>Config</a:t>
            </a:r>
            <a:r>
              <a:rPr lang="zh-CN" altLang="en-US" sz="1200" dirty="0" smtClean="0">
                <a:solidFill>
                  <a:schemeClr val="bg2">
                    <a:lumMod val="10000"/>
                  </a:schemeClr>
                </a:solidFill>
              </a:rPr>
              <a:t>配置文件里的配置外迁到</a:t>
            </a:r>
            <a:r>
              <a:rPr lang="en-US" altLang="zh-CN" sz="1200" dirty="0" smtClean="0">
                <a:solidFill>
                  <a:schemeClr val="bg2">
                    <a:lumMod val="10000"/>
                  </a:schemeClr>
                </a:solidFill>
              </a:rPr>
              <a:t>TAP</a:t>
            </a:r>
            <a:r>
              <a:rPr lang="zh-CN" altLang="en-US" sz="1200" dirty="0" smtClean="0">
                <a:solidFill>
                  <a:schemeClr val="bg2">
                    <a:lumMod val="10000"/>
                  </a:schemeClr>
                </a:solidFill>
              </a:rPr>
              <a:t>的配置中心，由于减刑假释是采用的</a:t>
            </a:r>
            <a:r>
              <a:rPr lang="en-US" altLang="zh-CN" sz="1200" dirty="0" err="1" smtClean="0">
                <a:solidFill>
                  <a:schemeClr val="bg2">
                    <a:lumMod val="10000"/>
                  </a:schemeClr>
                </a:solidFill>
              </a:rPr>
              <a:t>Artery4</a:t>
            </a:r>
            <a:r>
              <a:rPr lang="zh-CN" altLang="en-US" sz="1200" dirty="0" smtClean="0">
                <a:solidFill>
                  <a:schemeClr val="bg2">
                    <a:lumMod val="10000"/>
                  </a:schemeClr>
                </a:solidFill>
              </a:rPr>
              <a:t>的架构所以在配置外迁的时候遇到了不少的问题，后来在研究了</a:t>
            </a:r>
            <a:r>
              <a:rPr lang="en-US" altLang="zh-CN" sz="1200" dirty="0" smtClean="0">
                <a:solidFill>
                  <a:schemeClr val="bg2">
                    <a:lumMod val="10000"/>
                  </a:schemeClr>
                </a:solidFill>
              </a:rPr>
              <a:t>Spring</a:t>
            </a:r>
            <a:r>
              <a:rPr lang="zh-CN" altLang="en-US" sz="1200" dirty="0" smtClean="0">
                <a:solidFill>
                  <a:schemeClr val="bg2">
                    <a:lumMod val="10000"/>
                  </a:schemeClr>
                </a:solidFill>
              </a:rPr>
              <a:t>源码之后都顺利解决成果都在</a:t>
            </a:r>
            <a:r>
              <a:rPr lang="en-US" altLang="zh-CN" sz="1200" dirty="0" smtClean="0">
                <a:solidFill>
                  <a:schemeClr val="bg2">
                    <a:lumMod val="10000"/>
                  </a:schemeClr>
                </a:solidFill>
              </a:rPr>
              <a:t>ADC</a:t>
            </a:r>
            <a:r>
              <a:rPr lang="zh-CN" altLang="en-US" sz="1200" dirty="0" smtClean="0">
                <a:solidFill>
                  <a:schemeClr val="bg2">
                    <a:lumMod val="10000"/>
                  </a:schemeClr>
                </a:solidFill>
              </a:rPr>
              <a:t>论坛发帖，并且发现配置中心</a:t>
            </a:r>
            <a:r>
              <a:rPr lang="en-US" altLang="zh-CN" sz="1200" dirty="0" err="1" smtClean="0">
                <a:solidFill>
                  <a:schemeClr val="bg2">
                    <a:lumMod val="10000"/>
                  </a:schemeClr>
                </a:solidFill>
              </a:rPr>
              <a:t>sdk</a:t>
            </a:r>
            <a:r>
              <a:rPr lang="zh-CN" altLang="en-US" sz="1200" dirty="0" smtClean="0">
                <a:solidFill>
                  <a:schemeClr val="bg2">
                    <a:lumMod val="10000"/>
                  </a:schemeClr>
                </a:solidFill>
              </a:rPr>
              <a:t>的一个小问题并提了</a:t>
            </a:r>
            <a:r>
              <a:rPr lang="en-US" altLang="zh-CN" sz="1200" dirty="0" smtClean="0">
                <a:solidFill>
                  <a:schemeClr val="bg2">
                    <a:lumMod val="10000"/>
                  </a:schemeClr>
                </a:solidFill>
              </a:rPr>
              <a:t>issue</a:t>
            </a:r>
            <a:r>
              <a:rPr lang="zh-CN" altLang="en-US" sz="1200" dirty="0" smtClean="0">
                <a:solidFill>
                  <a:schemeClr val="bg2">
                    <a:lumMod val="10000"/>
                  </a:schemeClr>
                </a:solidFill>
              </a:rPr>
              <a:t>。解决了减刑假释系统的两个老大难问题：一个是给</a:t>
            </a:r>
            <a:r>
              <a:rPr lang="en-US" altLang="zh-CN" sz="1200" dirty="0" smtClean="0">
                <a:solidFill>
                  <a:schemeClr val="bg2">
                    <a:lumMod val="10000"/>
                  </a:schemeClr>
                </a:solidFill>
              </a:rPr>
              <a:t>NP</a:t>
            </a:r>
            <a:r>
              <a:rPr lang="zh-CN" altLang="en-US" sz="1200" dirty="0" smtClean="0">
                <a:solidFill>
                  <a:schemeClr val="bg2">
                    <a:lumMod val="10000"/>
                  </a:schemeClr>
                </a:solidFill>
              </a:rPr>
              <a:t>文印系统提起签章的超时性能问题，我是在</a:t>
            </a:r>
            <a:r>
              <a:rPr lang="en-US" altLang="zh-CN" sz="1200" dirty="0" smtClean="0">
                <a:solidFill>
                  <a:schemeClr val="bg2">
                    <a:lumMod val="10000"/>
                  </a:schemeClr>
                </a:solidFill>
              </a:rPr>
              <a:t>NP</a:t>
            </a:r>
            <a:r>
              <a:rPr lang="zh-CN" altLang="en-US" sz="1200" dirty="0" smtClean="0">
                <a:solidFill>
                  <a:schemeClr val="bg2">
                    <a:lumMod val="10000"/>
                  </a:schemeClr>
                </a:solidFill>
              </a:rPr>
              <a:t>将处理文书和签章申请的部分改成异步处理，减刑假释系统中新增一个待解决签章状态这样来解决的。第二个是</a:t>
            </a:r>
            <a:r>
              <a:rPr lang="en-US" altLang="zh-CN" sz="1200" dirty="0" err="1" smtClean="0">
                <a:solidFill>
                  <a:schemeClr val="bg2">
                    <a:lumMod val="10000"/>
                  </a:schemeClr>
                </a:solidFill>
              </a:rPr>
              <a:t>docx</a:t>
            </a:r>
            <a:r>
              <a:rPr lang="zh-CN" altLang="en-US" sz="1200" dirty="0" smtClean="0">
                <a:solidFill>
                  <a:schemeClr val="bg2">
                    <a:lumMod val="10000"/>
                  </a:schemeClr>
                </a:solidFill>
              </a:rPr>
              <a:t>格式的文书生成最终稿会失败的问题，原来是把</a:t>
            </a:r>
            <a:r>
              <a:rPr lang="en-US" altLang="zh-CN" sz="1200" dirty="0" err="1" smtClean="0">
                <a:solidFill>
                  <a:schemeClr val="bg2">
                    <a:lumMod val="10000"/>
                  </a:schemeClr>
                </a:solidFill>
              </a:rPr>
              <a:t>docx</a:t>
            </a:r>
            <a:r>
              <a:rPr lang="zh-CN" altLang="en-US" sz="1200" dirty="0" smtClean="0">
                <a:solidFill>
                  <a:schemeClr val="bg2">
                    <a:lumMod val="10000"/>
                  </a:schemeClr>
                </a:solidFill>
              </a:rPr>
              <a:t>手动转成</a:t>
            </a:r>
            <a:r>
              <a:rPr lang="en-US" altLang="zh-CN" sz="1200" dirty="0" smtClean="0">
                <a:solidFill>
                  <a:schemeClr val="bg2">
                    <a:lumMod val="10000"/>
                  </a:schemeClr>
                </a:solidFill>
              </a:rPr>
              <a:t>doc</a:t>
            </a:r>
            <a:r>
              <a:rPr lang="zh-CN" altLang="en-US" sz="1200" dirty="0" smtClean="0">
                <a:solidFill>
                  <a:schemeClr val="bg2">
                    <a:lumMod val="10000"/>
                  </a:schemeClr>
                </a:solidFill>
              </a:rPr>
              <a:t>解决，但是现场一直出现这个问题，为了彻底解决我用了</a:t>
            </a:r>
            <a:r>
              <a:rPr lang="en-US" altLang="zh-CN" sz="1200" dirty="0" err="1" smtClean="0">
                <a:solidFill>
                  <a:schemeClr val="bg2">
                    <a:lumMod val="10000"/>
                  </a:schemeClr>
                </a:solidFill>
              </a:rPr>
              <a:t>asponse</a:t>
            </a:r>
            <a:r>
              <a:rPr lang="zh-CN" altLang="en-US" sz="1200" dirty="0" smtClean="0">
                <a:solidFill>
                  <a:schemeClr val="bg2">
                    <a:lumMod val="10000"/>
                  </a:schemeClr>
                </a:solidFill>
              </a:rPr>
              <a:t>组件，来把</a:t>
            </a:r>
            <a:r>
              <a:rPr lang="en-US" altLang="zh-CN" sz="1200" dirty="0" err="1" smtClean="0">
                <a:solidFill>
                  <a:schemeClr val="bg2">
                    <a:lumMod val="10000"/>
                  </a:schemeClr>
                </a:solidFill>
              </a:rPr>
              <a:t>docx</a:t>
            </a:r>
            <a:r>
              <a:rPr lang="zh-CN" altLang="en-US" sz="1200" dirty="0" smtClean="0">
                <a:solidFill>
                  <a:schemeClr val="bg2">
                    <a:lumMod val="10000"/>
                  </a:schemeClr>
                </a:solidFill>
              </a:rPr>
              <a:t>文件自动转换成</a:t>
            </a:r>
            <a:r>
              <a:rPr lang="en-US" altLang="zh-CN" sz="1200" dirty="0" smtClean="0">
                <a:solidFill>
                  <a:schemeClr val="bg2">
                    <a:lumMod val="10000"/>
                  </a:schemeClr>
                </a:solidFill>
              </a:rPr>
              <a:t>doc</a:t>
            </a:r>
            <a:r>
              <a:rPr lang="zh-CN" altLang="en-US" sz="1200" dirty="0" smtClean="0">
                <a:solidFill>
                  <a:schemeClr val="bg2">
                    <a:lumMod val="10000"/>
                  </a:schemeClr>
                </a:solidFill>
              </a:rPr>
              <a:t>格式的然后再生成最终稿。然后因为减刑假释系统的</a:t>
            </a:r>
            <a:r>
              <a:rPr lang="en-US" altLang="zh-CN" sz="1200" dirty="0" smtClean="0">
                <a:solidFill>
                  <a:schemeClr val="bg2">
                    <a:lumMod val="10000"/>
                  </a:schemeClr>
                </a:solidFill>
              </a:rPr>
              <a:t>spring</a:t>
            </a:r>
            <a:r>
              <a:rPr lang="zh-CN" altLang="en-US" sz="1200" dirty="0" smtClean="0">
                <a:solidFill>
                  <a:schemeClr val="bg2">
                    <a:lumMod val="10000"/>
                  </a:schemeClr>
                </a:solidFill>
              </a:rPr>
              <a:t>版本太低无法使用</a:t>
            </a:r>
            <a:r>
              <a:rPr lang="en-US" altLang="zh-CN" sz="1200" dirty="0" smtClean="0">
                <a:solidFill>
                  <a:schemeClr val="bg2">
                    <a:lumMod val="10000"/>
                  </a:schemeClr>
                </a:solidFill>
              </a:rPr>
              <a:t>spring</a:t>
            </a:r>
            <a:r>
              <a:rPr lang="zh-CN" altLang="en-US" sz="1200" dirty="0" smtClean="0">
                <a:solidFill>
                  <a:schemeClr val="bg2">
                    <a:lumMod val="10000"/>
                  </a:schemeClr>
                </a:solidFill>
              </a:rPr>
              <a:t>原生的</a:t>
            </a:r>
            <a:r>
              <a:rPr lang="en-US" altLang="zh-CN" sz="1200" dirty="0" err="1" smtClean="0">
                <a:solidFill>
                  <a:schemeClr val="bg2">
                    <a:lumMod val="10000"/>
                  </a:schemeClr>
                </a:solidFill>
              </a:rPr>
              <a:t>RequestBody</a:t>
            </a:r>
            <a:r>
              <a:rPr lang="zh-CN" altLang="en-US" sz="1200" dirty="0" smtClean="0">
                <a:solidFill>
                  <a:schemeClr val="bg2">
                    <a:lumMod val="10000"/>
                  </a:schemeClr>
                </a:solidFill>
              </a:rPr>
              <a:t>和</a:t>
            </a:r>
            <a:r>
              <a:rPr lang="en-US" altLang="zh-CN" sz="1200" dirty="0" err="1" smtClean="0">
                <a:solidFill>
                  <a:schemeClr val="bg2">
                    <a:lumMod val="10000"/>
                  </a:schemeClr>
                </a:solidFill>
              </a:rPr>
              <a:t>ResponesBody</a:t>
            </a:r>
            <a:r>
              <a:rPr lang="zh-CN" altLang="en-US" sz="1200" dirty="0" smtClean="0">
                <a:solidFill>
                  <a:schemeClr val="bg2">
                    <a:lumMod val="10000"/>
                  </a:schemeClr>
                </a:solidFill>
              </a:rPr>
              <a:t>等注解，并且短时间内没有升级</a:t>
            </a:r>
            <a:r>
              <a:rPr lang="en-US" altLang="zh-CN" sz="1200" dirty="0" smtClean="0">
                <a:solidFill>
                  <a:schemeClr val="bg2">
                    <a:lumMod val="10000"/>
                  </a:schemeClr>
                </a:solidFill>
              </a:rPr>
              <a:t>spring</a:t>
            </a:r>
            <a:r>
              <a:rPr lang="zh-CN" altLang="en-US" sz="1200" dirty="0" smtClean="0">
                <a:solidFill>
                  <a:schemeClr val="bg2">
                    <a:lumMod val="10000"/>
                  </a:schemeClr>
                </a:solidFill>
              </a:rPr>
              <a:t>计划，于是我自己跟代码读源码，最终自己实现了</a:t>
            </a:r>
            <a:r>
              <a:rPr lang="en-US" altLang="zh-CN" sz="1200" dirty="0" err="1" smtClean="0">
                <a:solidFill>
                  <a:schemeClr val="bg2">
                    <a:lumMod val="10000"/>
                  </a:schemeClr>
                </a:solidFill>
              </a:rPr>
              <a:t>RequestBody</a:t>
            </a:r>
            <a:r>
              <a:rPr lang="zh-CN" altLang="en-US" sz="1200" dirty="0" smtClean="0">
                <a:solidFill>
                  <a:schemeClr val="bg2">
                    <a:lumMod val="10000"/>
                  </a:schemeClr>
                </a:solidFill>
              </a:rPr>
              <a:t>注解和</a:t>
            </a:r>
            <a:r>
              <a:rPr lang="en-US" altLang="zh-CN" sz="1200" dirty="0" err="1" smtClean="0">
                <a:solidFill>
                  <a:schemeClr val="bg2">
                    <a:lumMod val="10000"/>
                  </a:schemeClr>
                </a:solidFill>
              </a:rPr>
              <a:t>ResponesBody</a:t>
            </a:r>
            <a:r>
              <a:rPr lang="zh-CN" altLang="en-US" sz="1200" dirty="0" smtClean="0">
                <a:solidFill>
                  <a:schemeClr val="bg2">
                    <a:lumMod val="10000"/>
                  </a:schemeClr>
                </a:solidFill>
              </a:rPr>
              <a:t>注解</a:t>
            </a:r>
            <a:endParaRPr lang="zh-CN" altLang="en-US" dirty="0"/>
          </a:p>
        </p:txBody>
      </p:sp>
      <p:sp>
        <p:nvSpPr>
          <p:cNvPr id="4" name="灯片编号占位符 3"/>
          <p:cNvSpPr>
            <a:spLocks noGrp="1"/>
          </p:cNvSpPr>
          <p:nvPr>
            <p:ph type="sldNum" sz="quarter" idx="10"/>
          </p:nvPr>
        </p:nvSpPr>
        <p:spPr/>
        <p:txBody>
          <a:bodyPr/>
          <a:lstStyle/>
          <a:p>
            <a:fld id="{6DFACF37-0D25-4C60-955E-DCFBAE51C2D1}" type="slidenum">
              <a:rPr lang="zh-CN" altLang="en-US" smtClean="0"/>
              <a:t>11</a:t>
            </a:fld>
            <a:endParaRPr lang="zh-CN" altLang="en-US"/>
          </a:p>
        </p:txBody>
      </p:sp>
    </p:spTree>
    <p:extLst>
      <p:ext uri="{BB962C8B-B14F-4D97-AF65-F5344CB8AC3E}">
        <p14:creationId xmlns:p14="http://schemas.microsoft.com/office/powerpoint/2010/main" val="31368826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分析日志发现减刑假释数据库并没有这条签章申请信息，导致更新操作的时候报错，询问驻地是多久申请的并且查看当天的日志发现该 签章申请提请到</a:t>
            </a:r>
            <a:r>
              <a:rPr lang="en-US" altLang="zh-CN" sz="1200" b="0" i="0" kern="1200" dirty="0" smtClean="0">
                <a:solidFill>
                  <a:schemeClr val="tx1"/>
                </a:solidFill>
                <a:effectLst/>
                <a:latin typeface="+mn-lt"/>
                <a:ea typeface="+mn-ea"/>
                <a:cs typeface="+mn-cs"/>
              </a:rPr>
              <a:t>NP</a:t>
            </a:r>
            <a:r>
              <a:rPr lang="zh-CN" altLang="en-US" sz="1200" b="0" i="0" kern="1200" dirty="0" smtClean="0">
                <a:solidFill>
                  <a:schemeClr val="tx1"/>
                </a:solidFill>
                <a:effectLst/>
                <a:latin typeface="+mn-lt"/>
                <a:ea typeface="+mn-ea"/>
                <a:cs typeface="+mn-cs"/>
              </a:rPr>
              <a:t>的时候减刑假释日志报错申请失败！错误信息是接口调用超时，但是</a:t>
            </a:r>
            <a:r>
              <a:rPr lang="en-US" altLang="zh-CN" sz="1200" b="0" i="0" kern="1200" dirty="0" smtClean="0">
                <a:solidFill>
                  <a:schemeClr val="tx1"/>
                </a:solidFill>
                <a:effectLst/>
                <a:latin typeface="+mn-lt"/>
                <a:ea typeface="+mn-ea"/>
                <a:cs typeface="+mn-cs"/>
              </a:rPr>
              <a:t>NP</a:t>
            </a:r>
            <a:r>
              <a:rPr lang="zh-CN" altLang="en-US" sz="1200" b="0" i="0" kern="1200" dirty="0" smtClean="0">
                <a:solidFill>
                  <a:schemeClr val="tx1"/>
                </a:solidFill>
                <a:effectLst/>
                <a:latin typeface="+mn-lt"/>
                <a:ea typeface="+mn-ea"/>
                <a:cs typeface="+mn-cs"/>
              </a:rPr>
              <a:t>文印系统有这个盖章申请？？在仔细查看之后发现当天 申请了多条签章申请但是</a:t>
            </a:r>
            <a:r>
              <a:rPr lang="en-US" altLang="zh-CN" sz="1200" b="0" i="0" kern="1200" dirty="0" smtClean="0">
                <a:solidFill>
                  <a:schemeClr val="tx1"/>
                </a:solidFill>
                <a:effectLst/>
                <a:latin typeface="+mn-lt"/>
                <a:ea typeface="+mn-ea"/>
                <a:cs typeface="+mn-cs"/>
              </a:rPr>
              <a:t>NP</a:t>
            </a:r>
            <a:r>
              <a:rPr lang="zh-CN" altLang="en-US" sz="1200" b="0" i="0" kern="1200" dirty="0" smtClean="0">
                <a:solidFill>
                  <a:schemeClr val="tx1"/>
                </a:solidFill>
                <a:effectLst/>
                <a:latin typeface="+mn-lt"/>
                <a:ea typeface="+mn-ea"/>
                <a:cs typeface="+mn-cs"/>
              </a:rPr>
              <a:t>文印系统界面待盖章的只有一部分，也就是并没有全部提请过去，结合了抛出的接口调用超时一场分析了</a:t>
            </a:r>
            <a:r>
              <a:rPr lang="en-US" altLang="zh-CN" sz="1200" b="0" i="0" kern="1200" dirty="0" smtClean="0">
                <a:solidFill>
                  <a:schemeClr val="tx1"/>
                </a:solidFill>
                <a:effectLst/>
                <a:latin typeface="+mn-lt"/>
                <a:ea typeface="+mn-ea"/>
                <a:cs typeface="+mn-cs"/>
              </a:rPr>
              <a:t>NP</a:t>
            </a:r>
            <a:r>
              <a:rPr lang="zh-CN" altLang="en-US" sz="1200" b="0" i="0" kern="1200" dirty="0" smtClean="0">
                <a:solidFill>
                  <a:schemeClr val="tx1"/>
                </a:solidFill>
                <a:effectLst/>
                <a:latin typeface="+mn-lt"/>
                <a:ea typeface="+mn-ea"/>
                <a:cs typeface="+mn-cs"/>
              </a:rPr>
              <a:t>和 减刑假释代码之后发现：减刑假释在调用</a:t>
            </a:r>
            <a:r>
              <a:rPr lang="en-US" altLang="zh-CN" sz="1200" b="0" i="0" kern="1200" dirty="0" smtClean="0">
                <a:solidFill>
                  <a:schemeClr val="tx1"/>
                </a:solidFill>
                <a:effectLst/>
                <a:latin typeface="+mn-lt"/>
                <a:ea typeface="+mn-ea"/>
                <a:cs typeface="+mn-cs"/>
              </a:rPr>
              <a:t>NP</a:t>
            </a:r>
            <a:r>
              <a:rPr lang="zh-CN" altLang="en-US" sz="1200" b="0" i="0" kern="1200" dirty="0" smtClean="0">
                <a:solidFill>
                  <a:schemeClr val="tx1"/>
                </a:solidFill>
                <a:effectLst/>
                <a:latin typeface="+mn-lt"/>
                <a:ea typeface="+mn-ea"/>
                <a:cs typeface="+mn-cs"/>
              </a:rPr>
              <a:t>接口的时候并没有设置超时时间使用的是工具类默认的超时时间，而在</a:t>
            </a:r>
            <a:r>
              <a:rPr lang="en-US" altLang="zh-CN" sz="1200" b="0" i="0" kern="1200" dirty="0" smtClean="0">
                <a:solidFill>
                  <a:schemeClr val="tx1"/>
                </a:solidFill>
                <a:effectLst/>
                <a:latin typeface="+mn-lt"/>
                <a:ea typeface="+mn-ea"/>
                <a:cs typeface="+mn-cs"/>
              </a:rPr>
              <a:t>NP</a:t>
            </a:r>
            <a:r>
              <a:rPr lang="zh-CN" altLang="en-US" sz="1200" b="0" i="0" kern="1200" dirty="0" smtClean="0">
                <a:solidFill>
                  <a:schemeClr val="tx1"/>
                </a:solidFill>
                <a:effectLst/>
                <a:latin typeface="+mn-lt"/>
                <a:ea typeface="+mn-ea"/>
                <a:cs typeface="+mn-cs"/>
              </a:rPr>
              <a:t>中接收了减刑假释盖章申请 之后会去下载并且转换文书，这个操作相当的耗时，在盖章申请数据较多的情况下</a:t>
            </a:r>
            <a:r>
              <a:rPr lang="en-US" altLang="zh-CN" sz="1200" b="0" i="0" kern="1200" dirty="0" smtClean="0">
                <a:solidFill>
                  <a:schemeClr val="tx1"/>
                </a:solidFill>
                <a:effectLst/>
                <a:latin typeface="+mn-lt"/>
                <a:ea typeface="+mn-ea"/>
                <a:cs typeface="+mn-cs"/>
              </a:rPr>
              <a:t>NP</a:t>
            </a:r>
            <a:r>
              <a:rPr lang="zh-CN" altLang="en-US" sz="1200" b="0" i="0" kern="1200" dirty="0" smtClean="0">
                <a:solidFill>
                  <a:schemeClr val="tx1"/>
                </a:solidFill>
                <a:effectLst/>
                <a:latin typeface="+mn-lt"/>
                <a:ea typeface="+mn-ea"/>
                <a:cs typeface="+mn-cs"/>
              </a:rPr>
              <a:t>处理的时间很长长到了超过了减刑假释的超时时间，于是减刑假释 抛出超时异常并且回滚，但是在</a:t>
            </a:r>
            <a:r>
              <a:rPr lang="en-US" altLang="zh-CN" sz="1200" b="0" i="0" kern="1200" dirty="0" smtClean="0">
                <a:solidFill>
                  <a:schemeClr val="tx1"/>
                </a:solidFill>
                <a:effectLst/>
                <a:latin typeface="+mn-lt"/>
                <a:ea typeface="+mn-ea"/>
                <a:cs typeface="+mn-cs"/>
              </a:rPr>
              <a:t>NP</a:t>
            </a:r>
            <a:r>
              <a:rPr lang="zh-CN" altLang="en-US" sz="1200" b="0" i="0" kern="1200" dirty="0" smtClean="0">
                <a:solidFill>
                  <a:schemeClr val="tx1"/>
                </a:solidFill>
                <a:effectLst/>
                <a:latin typeface="+mn-lt"/>
                <a:ea typeface="+mn-ea"/>
                <a:cs typeface="+mn-cs"/>
              </a:rPr>
              <a:t>并未回滚，所以导致部分签章申请在</a:t>
            </a:r>
            <a:r>
              <a:rPr lang="en-US" altLang="zh-CN" sz="1200" b="0" i="0" kern="1200" dirty="0" smtClean="0">
                <a:solidFill>
                  <a:schemeClr val="tx1"/>
                </a:solidFill>
                <a:effectLst/>
                <a:latin typeface="+mn-lt"/>
                <a:ea typeface="+mn-ea"/>
                <a:cs typeface="+mn-cs"/>
              </a:rPr>
              <a:t>NP</a:t>
            </a:r>
            <a:r>
              <a:rPr lang="zh-CN" altLang="en-US" sz="1200" b="0" i="0" kern="1200" dirty="0" smtClean="0">
                <a:solidFill>
                  <a:schemeClr val="tx1"/>
                </a:solidFill>
                <a:effectLst/>
                <a:latin typeface="+mn-lt"/>
                <a:ea typeface="+mn-ea"/>
                <a:cs typeface="+mn-cs"/>
              </a:rPr>
              <a:t>中还是存在的但是减刑假释处的文书状态还是待盖章。</a:t>
            </a:r>
            <a:endParaRPr lang="zh-CN" altLang="en-US" dirty="0"/>
          </a:p>
        </p:txBody>
      </p:sp>
      <p:sp>
        <p:nvSpPr>
          <p:cNvPr id="4" name="灯片编号占位符 3"/>
          <p:cNvSpPr>
            <a:spLocks noGrp="1"/>
          </p:cNvSpPr>
          <p:nvPr>
            <p:ph type="sldNum" sz="quarter" idx="10"/>
          </p:nvPr>
        </p:nvSpPr>
        <p:spPr/>
        <p:txBody>
          <a:bodyPr/>
          <a:lstStyle/>
          <a:p>
            <a:fld id="{6DFACF37-0D25-4C60-955E-DCFBAE51C2D1}" type="slidenum">
              <a:rPr lang="zh-CN" altLang="en-US" smtClean="0"/>
              <a:t>15</a:t>
            </a:fld>
            <a:endParaRPr lang="zh-CN" altLang="en-US"/>
          </a:p>
        </p:txBody>
      </p:sp>
    </p:spTree>
    <p:extLst>
      <p:ext uri="{BB962C8B-B14F-4D97-AF65-F5344CB8AC3E}">
        <p14:creationId xmlns:p14="http://schemas.microsoft.com/office/powerpoint/2010/main" val="962708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DFACF37-0D25-4C60-955E-DCFBAE51C2D1}" type="slidenum">
              <a:rPr lang="zh-CN" altLang="en-US" smtClean="0"/>
              <a:t>16</a:t>
            </a:fld>
            <a:endParaRPr lang="zh-CN" altLang="en-US"/>
          </a:p>
        </p:txBody>
      </p:sp>
    </p:spTree>
    <p:extLst>
      <p:ext uri="{BB962C8B-B14F-4D97-AF65-F5344CB8AC3E}">
        <p14:creationId xmlns:p14="http://schemas.microsoft.com/office/powerpoint/2010/main" val="962708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F64E414D-A315-4AEB-90D2-5C9E779A6A5C}" type="datetimeFigureOut">
              <a:rPr lang="zh-CN" altLang="en-US" smtClean="0"/>
              <a:t>2019/7/26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AD13A1-BF51-4CBB-ABB4-27085DFBD48D}"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64E414D-A315-4AEB-90D2-5C9E779A6A5C}" type="datetimeFigureOut">
              <a:rPr lang="zh-CN" altLang="en-US" smtClean="0"/>
              <a:t>2019/7/26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AD13A1-BF51-4CBB-ABB4-27085DFBD48D}"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F64E414D-A315-4AEB-90D2-5C9E779A6A5C}" type="datetimeFigureOut">
              <a:rPr lang="zh-CN" altLang="en-US" smtClean="0"/>
              <a:t>2019/7/26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AD13A1-BF51-4CBB-ABB4-27085DFBD48D}"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F64E414D-A315-4AEB-90D2-5C9E779A6A5C}" type="datetimeFigureOut">
              <a:rPr lang="zh-CN" altLang="en-US" smtClean="0"/>
              <a:t>2019/7/26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EAD13A1-BF51-4CBB-ABB4-27085DFBD48D}"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F64E414D-A315-4AEB-90D2-5C9E779A6A5C}" type="datetimeFigureOut">
              <a:rPr lang="zh-CN" altLang="en-US" smtClean="0"/>
              <a:t>2019/7/26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AD13A1-BF51-4CBB-ABB4-27085DFBD48D}"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F64E414D-A315-4AEB-90D2-5C9E779A6A5C}" type="datetimeFigureOut">
              <a:rPr lang="zh-CN" altLang="en-US" smtClean="0"/>
              <a:t>2019/7/26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EAD13A1-BF51-4CBB-ABB4-27085DFBD48D}"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F64E414D-A315-4AEB-90D2-5C9E779A6A5C}" type="datetimeFigureOut">
              <a:rPr lang="zh-CN" altLang="en-US" smtClean="0"/>
              <a:t>2019/7/26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EAD13A1-BF51-4CBB-ABB4-27085DFBD48D}"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64E414D-A315-4AEB-90D2-5C9E779A6A5C}" type="datetimeFigureOut">
              <a:rPr lang="zh-CN" altLang="en-US" smtClean="0"/>
              <a:t>2019/7/26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EAD13A1-BF51-4CBB-ABB4-27085DFBD48D}"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64E414D-A315-4AEB-90D2-5C9E779A6A5C}" type="datetimeFigureOut">
              <a:rPr lang="zh-CN" altLang="en-US" smtClean="0"/>
              <a:t>2019/7/26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AD13A1-BF51-4CBB-ABB4-27085DFBD48D}"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F64E414D-A315-4AEB-90D2-5C9E779A6A5C}" type="datetimeFigureOut">
              <a:rPr lang="zh-CN" altLang="en-US" smtClean="0"/>
              <a:t>2019/7/26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EAD13A1-BF51-4CBB-ABB4-27085DFBD48D}"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39000" b="-3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64E414D-A315-4AEB-90D2-5C9E779A6A5C}" type="datetimeFigureOut">
              <a:rPr lang="zh-CN" altLang="en-US" smtClean="0"/>
              <a:t>2019/7/26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AD13A1-BF51-4CBB-ABB4-27085DFBD48D}"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5.wdp"/></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microsoft.com/office/2007/relationships/hdphoto" Target="../media/hdphoto5.wdp"/></Relationships>
</file>

<file path=ppt/slides/_rels/slide1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emf"/><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9.png"/><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000" cy="6858000"/>
          </a:xfrm>
          <a:prstGeom prst="rect">
            <a:avLst/>
          </a:prstGeom>
          <a:blipFill dpi="0"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900"/>
                      </a14:imgEffect>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18419" y="2508214"/>
            <a:ext cx="9955162" cy="169606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2127885" y="2031365"/>
            <a:ext cx="8485505" cy="922020"/>
          </a:xfrm>
          <a:prstGeom prst="rect">
            <a:avLst/>
          </a:prstGeom>
          <a:noFill/>
        </p:spPr>
        <p:txBody>
          <a:bodyPr wrap="square" rtlCol="0">
            <a:spAutoFit/>
          </a:bodyPr>
          <a:lstStyle/>
          <a:p>
            <a:r>
              <a:rPr lang="en-US" altLang="zh-CN" sz="5400" b="1" dirty="0">
                <a:solidFill>
                  <a:srgbClr val="1F4D77"/>
                </a:solidFill>
              </a:rPr>
              <a:t> </a:t>
            </a:r>
            <a:r>
              <a:rPr lang="zh-CN" altLang="en-US" sz="5400" b="1" dirty="0" smtClean="0">
                <a:solidFill>
                  <a:srgbClr val="1F4D77"/>
                </a:solidFill>
              </a:rPr>
              <a:t>高级研发工程师申报答辩</a:t>
            </a:r>
          </a:p>
        </p:txBody>
      </p:sp>
      <p:sp>
        <p:nvSpPr>
          <p:cNvPr id="10" name="文本框 9"/>
          <p:cNvSpPr txBox="1"/>
          <p:nvPr/>
        </p:nvSpPr>
        <p:spPr>
          <a:xfrm>
            <a:off x="4331109" y="3132422"/>
            <a:ext cx="3529782" cy="368300"/>
          </a:xfrm>
          <a:prstGeom prst="rect">
            <a:avLst/>
          </a:prstGeom>
          <a:noFill/>
        </p:spPr>
        <p:txBody>
          <a:bodyPr wrap="square" rtlCol="0">
            <a:spAutoFit/>
          </a:bodyPr>
          <a:lstStyle/>
          <a:p>
            <a:endParaRPr lang="zh-CN" altLang="en-US" dirty="0" smtClean="0">
              <a:solidFill>
                <a:srgbClr val="1F4D77"/>
              </a:solidFill>
            </a:endParaRPr>
          </a:p>
        </p:txBody>
      </p:sp>
      <p:cxnSp>
        <p:nvCxnSpPr>
          <p:cNvPr id="12" name="直接连接符 11"/>
          <p:cNvCxnSpPr/>
          <p:nvPr/>
        </p:nvCxnSpPr>
        <p:spPr>
          <a:xfrm>
            <a:off x="4075471" y="3617038"/>
            <a:ext cx="0" cy="391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116529" y="3580167"/>
            <a:ext cx="0" cy="465562"/>
          </a:xfrm>
          <a:prstGeom prst="line">
            <a:avLst/>
          </a:prstGeom>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26142" y="235974"/>
            <a:ext cx="11739716" cy="638605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756787" y="5074433"/>
            <a:ext cx="678426" cy="678426"/>
          </a:xfrm>
          <a:prstGeom prst="rect">
            <a:avLst/>
          </a:prstGeom>
          <a:noFill/>
          <a:ln>
            <a:solidFill>
              <a:srgbClr val="1F4D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645674" y="3639526"/>
            <a:ext cx="1902543" cy="368300"/>
          </a:xfrm>
          <a:prstGeom prst="rect">
            <a:avLst/>
          </a:prstGeom>
          <a:noFill/>
        </p:spPr>
        <p:txBody>
          <a:bodyPr wrap="square" rtlCol="0">
            <a:spAutoFit/>
          </a:bodyPr>
          <a:lstStyle/>
          <a:p>
            <a:r>
              <a:rPr lang="zh-CN" altLang="en-US" dirty="0" smtClean="0"/>
              <a:t>北京华宇信息</a:t>
            </a:r>
          </a:p>
        </p:txBody>
      </p:sp>
      <p:sp>
        <p:nvSpPr>
          <p:cNvPr id="19" name="文本框 18"/>
          <p:cNvSpPr txBox="1"/>
          <p:nvPr/>
        </p:nvSpPr>
        <p:spPr>
          <a:xfrm>
            <a:off x="4330700" y="3639820"/>
            <a:ext cx="2812415" cy="368300"/>
          </a:xfrm>
          <a:prstGeom prst="rect">
            <a:avLst/>
          </a:prstGeom>
          <a:noFill/>
        </p:spPr>
        <p:txBody>
          <a:bodyPr wrap="square" rtlCol="0">
            <a:spAutoFit/>
          </a:bodyPr>
          <a:lstStyle/>
          <a:p>
            <a:r>
              <a:rPr lang="zh-CN" altLang="en-US" dirty="0" smtClean="0"/>
              <a:t>法院产品团队</a:t>
            </a:r>
            <a:r>
              <a:rPr lang="en-US" altLang="zh-CN" dirty="0" smtClean="0"/>
              <a:t>——</a:t>
            </a:r>
            <a:r>
              <a:rPr lang="zh-CN" altLang="en-US" dirty="0" smtClean="0"/>
              <a:t>张云帆</a:t>
            </a:r>
          </a:p>
        </p:txBody>
      </p:sp>
      <p:sp>
        <p:nvSpPr>
          <p:cNvPr id="20" name="文本框 19"/>
          <p:cNvSpPr txBox="1"/>
          <p:nvPr/>
        </p:nvSpPr>
        <p:spPr>
          <a:xfrm>
            <a:off x="8662835" y="3639526"/>
            <a:ext cx="1864441" cy="368300"/>
          </a:xfrm>
          <a:prstGeom prst="rect">
            <a:avLst/>
          </a:prstGeom>
          <a:noFill/>
        </p:spPr>
        <p:txBody>
          <a:bodyPr wrap="square" rtlCol="0">
            <a:spAutoFit/>
          </a:bodyPr>
          <a:lstStyle/>
          <a:p>
            <a:r>
              <a:rPr lang="en-US" dirty="0" smtClean="0"/>
              <a:t>2019-07-26</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065" y="5074285"/>
            <a:ext cx="739140" cy="6705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500"/>
                                        <p:tgtEl>
                                          <p:spTgt spid="5"/>
                                        </p:tgtEl>
                                      </p:cBhvr>
                                    </p:animEffect>
                                  </p:childTnLst>
                                </p:cTn>
                              </p:par>
                              <p:par>
                                <p:cTn id="29" presetID="2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8" grpId="0"/>
      <p:bldP spid="19"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artisticBlur/>
                      </a14:imgEffect>
                      <a14:imgEffect>
                        <a14:brightnessContrast bright="40000" contrast="40000"/>
                      </a14:imgEffect>
                      <a14:imgEffect>
                        <a14:colorTemperature colorTemp="4700"/>
                      </a14:imgEffect>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suan</a:t>
            </a:r>
          </a:p>
        </p:txBody>
      </p:sp>
      <p:sp>
        <p:nvSpPr>
          <p:cNvPr id="5" name="矩形 4"/>
          <p:cNvSpPr/>
          <p:nvPr/>
        </p:nvSpPr>
        <p:spPr>
          <a:xfrm rot="10800000">
            <a:off x="2885065" y="1614949"/>
            <a:ext cx="6421871" cy="3628104"/>
          </a:xfrm>
          <a:prstGeom prst="rect">
            <a:avLst/>
          </a:prstGeom>
          <a:blipFill dpi="0" rotWithShape="1">
            <a:blip r:embed="rId5">
              <a:alphaModFix amt="80000"/>
              <a:extLst>
                <a:ext uri="{BEBA8EAE-BF5A-486C-A8C5-ECC9F3942E4B}">
                  <a14:imgProps xmlns:a14="http://schemas.microsoft.com/office/drawing/2010/main">
                    <a14:imgLayer r:embed="rId4">
                      <a14:imgEffect>
                        <a14:artisticBlur radius="11"/>
                      </a14:imgEffect>
                      <a14:imgEffect>
                        <a14:brightnessContrast bright="40000"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886704" y="1613017"/>
            <a:ext cx="6418593" cy="3631967"/>
          </a:xfrm>
          <a:prstGeom prst="rect">
            <a:avLst/>
          </a:prstGeom>
          <a:gradFill>
            <a:gsLst>
              <a:gs pos="0">
                <a:srgbClr val="FFFF00">
                  <a:alpha val="50000"/>
                </a:srgbClr>
              </a:gs>
              <a:gs pos="37000">
                <a:srgbClr val="FFFF00">
                  <a:alpha val="20000"/>
                </a:srgbClr>
              </a:gs>
              <a:gs pos="94000">
                <a:srgbClr val="FFFF00">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003412" y="1007584"/>
            <a:ext cx="4373880" cy="1106805"/>
          </a:xfrm>
          <a:prstGeom prst="rect">
            <a:avLst/>
          </a:prstGeom>
          <a:noFill/>
        </p:spPr>
        <p:txBody>
          <a:bodyPr wrap="none" rtlCol="0">
            <a:spAutoFit/>
          </a:bodyPr>
          <a:lstStyle/>
          <a:p>
            <a:r>
              <a:rPr lang="zh-CN" altLang="en-US" sz="6600" b="1" dirty="0" smtClean="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法检监互联</a:t>
            </a:r>
          </a:p>
        </p:txBody>
      </p:sp>
      <p:cxnSp>
        <p:nvCxnSpPr>
          <p:cNvPr id="3" name="直接连接符 2"/>
          <p:cNvCxnSpPr/>
          <p:nvPr/>
        </p:nvCxnSpPr>
        <p:spPr>
          <a:xfrm>
            <a:off x="3759200" y="928914"/>
            <a:ext cx="46736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788229" y="2278743"/>
            <a:ext cx="4673600" cy="0"/>
          </a:xfrm>
          <a:prstGeom prst="line">
            <a:avLst/>
          </a:prstGeom>
          <a:ln>
            <a:solidFill>
              <a:srgbClr val="496075"/>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480457" y="2954002"/>
            <a:ext cx="9120591" cy="206370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F4D77"/>
              </a:solidFill>
            </a:endParaRPr>
          </a:p>
        </p:txBody>
      </p:sp>
      <p:sp>
        <p:nvSpPr>
          <p:cNvPr id="2" name="文本框 1"/>
          <p:cNvSpPr txBox="1"/>
          <p:nvPr/>
        </p:nvSpPr>
        <p:spPr>
          <a:xfrm>
            <a:off x="1619980" y="3213039"/>
            <a:ext cx="9010097" cy="923330"/>
          </a:xfrm>
          <a:prstGeom prst="rect">
            <a:avLst/>
          </a:prstGeom>
          <a:noFill/>
        </p:spPr>
        <p:txBody>
          <a:bodyPr wrap="square" rtlCol="0">
            <a:spAutoFit/>
          </a:bodyPr>
          <a:lstStyle/>
          <a:p>
            <a:pPr algn="ctr"/>
            <a:r>
              <a:rPr lang="zh-CN" altLang="en-US" dirty="0">
                <a:solidFill>
                  <a:schemeClr val="bg2">
                    <a:lumMod val="10000"/>
                  </a:schemeClr>
                </a:solidFill>
              </a:rPr>
              <a:t>完成全国减刑假释的法检监互联流程的研发和联调工作。法检监互联流程主要是法院、检察院、监狱三方的数据在线长流转，保障监狱报请的案件能完整的到达法院和检察院，法院和检察院后续的办理数据也能完整的流转到</a:t>
            </a:r>
            <a:r>
              <a:rPr lang="zh-CN" altLang="en-US" dirty="0" smtClean="0">
                <a:solidFill>
                  <a:schemeClr val="bg2">
                    <a:lumMod val="10000"/>
                  </a:schemeClr>
                </a:solidFill>
              </a:rPr>
              <a:t>监狱。</a:t>
            </a:r>
            <a:endParaRPr lang="zh-CN" altLang="en-US" dirty="0">
              <a:solidFill>
                <a:schemeClr val="bg2">
                  <a:lumMod val="1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3" presetClass="emph" presetSubtype="1" grpId="1" nodeType="withEffect">
                                  <p:stCondLst>
                                    <p:cond delay="250"/>
                                  </p:stCondLst>
                                  <p:childTnLst>
                                    <p:set>
                                      <p:cBhvr override="childStyle">
                                        <p:cTn id="9" dur="indefinite"/>
                                        <p:tgtEl>
                                          <p:spTgt spid="7"/>
                                        </p:tgtEl>
                                        <p:attrNameLst>
                                          <p:attrName>style.color</p:attrName>
                                        </p:attrNameLst>
                                      </p:cBhvr>
                                      <p:to>
                                        <p:clrVal>
                                          <a:srgbClr val="1F4D77"/>
                                        </p:clrVal>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bldLvl="0" animBg="1"/>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artisticBlur/>
                      </a14:imgEffect>
                      <a14:imgEffect>
                        <a14:brightnessContrast bright="40000" contrast="40000"/>
                      </a14:imgEffect>
                      <a14:imgEffect>
                        <a14:colorTemperature colorTemp="4700"/>
                      </a14:imgEffect>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suan</a:t>
            </a:r>
          </a:p>
        </p:txBody>
      </p:sp>
      <p:sp>
        <p:nvSpPr>
          <p:cNvPr id="5" name="矩形 4"/>
          <p:cNvSpPr/>
          <p:nvPr/>
        </p:nvSpPr>
        <p:spPr>
          <a:xfrm rot="10800000">
            <a:off x="2885065" y="1614949"/>
            <a:ext cx="6421871" cy="3628104"/>
          </a:xfrm>
          <a:prstGeom prst="rect">
            <a:avLst/>
          </a:prstGeom>
          <a:blipFill dpi="0" rotWithShape="1">
            <a:blip r:embed="rId5">
              <a:alphaModFix amt="80000"/>
              <a:extLst>
                <a:ext uri="{BEBA8EAE-BF5A-486C-A8C5-ECC9F3942E4B}">
                  <a14:imgProps xmlns:a14="http://schemas.microsoft.com/office/drawing/2010/main">
                    <a14:imgLayer r:embed="rId4">
                      <a14:imgEffect>
                        <a14:artisticBlur radius="11"/>
                      </a14:imgEffect>
                      <a14:imgEffect>
                        <a14:brightnessContrast bright="40000"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886704" y="1613017"/>
            <a:ext cx="6418593" cy="3631967"/>
          </a:xfrm>
          <a:prstGeom prst="rect">
            <a:avLst/>
          </a:prstGeom>
          <a:gradFill>
            <a:gsLst>
              <a:gs pos="0">
                <a:srgbClr val="FFFF00">
                  <a:alpha val="50000"/>
                </a:srgbClr>
              </a:gs>
              <a:gs pos="37000">
                <a:srgbClr val="FFFF00">
                  <a:alpha val="20000"/>
                </a:srgbClr>
              </a:gs>
              <a:gs pos="94000">
                <a:srgbClr val="FFFF00">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477507" y="981549"/>
            <a:ext cx="8564880" cy="1106805"/>
          </a:xfrm>
          <a:prstGeom prst="rect">
            <a:avLst/>
          </a:prstGeom>
          <a:noFill/>
        </p:spPr>
        <p:txBody>
          <a:bodyPr wrap="none" rtlCol="0">
            <a:spAutoFit/>
          </a:bodyPr>
          <a:lstStyle/>
          <a:p>
            <a:r>
              <a:rPr lang="zh-CN" altLang="en-US" sz="6600" b="1" dirty="0" smtClean="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减刑假释系统维护研发</a:t>
            </a:r>
          </a:p>
        </p:txBody>
      </p:sp>
      <p:cxnSp>
        <p:nvCxnSpPr>
          <p:cNvPr id="3" name="直接连接符 2"/>
          <p:cNvCxnSpPr/>
          <p:nvPr/>
        </p:nvCxnSpPr>
        <p:spPr>
          <a:xfrm>
            <a:off x="3703952" y="981619"/>
            <a:ext cx="46736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788229" y="2278743"/>
            <a:ext cx="4673600" cy="0"/>
          </a:xfrm>
          <a:prstGeom prst="line">
            <a:avLst/>
          </a:prstGeom>
          <a:ln>
            <a:solidFill>
              <a:srgbClr val="496075"/>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480457" y="2954002"/>
            <a:ext cx="9120591" cy="206370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F4D77"/>
              </a:solidFill>
            </a:endParaRPr>
          </a:p>
        </p:txBody>
      </p:sp>
      <p:sp>
        <p:nvSpPr>
          <p:cNvPr id="2" name="文本框 1"/>
          <p:cNvSpPr txBox="1"/>
          <p:nvPr/>
        </p:nvSpPr>
        <p:spPr>
          <a:xfrm>
            <a:off x="1619980" y="3013501"/>
            <a:ext cx="9010097" cy="923330"/>
          </a:xfrm>
          <a:prstGeom prst="rect">
            <a:avLst/>
          </a:prstGeom>
          <a:noFill/>
        </p:spPr>
        <p:txBody>
          <a:bodyPr wrap="square" rtlCol="0">
            <a:spAutoFit/>
          </a:bodyPr>
          <a:lstStyle/>
          <a:p>
            <a:pPr algn="ctr"/>
            <a:r>
              <a:rPr lang="zh-CN" altLang="en-US" dirty="0">
                <a:solidFill>
                  <a:schemeClr val="bg2">
                    <a:lumMod val="10000"/>
                  </a:schemeClr>
                </a:solidFill>
              </a:rPr>
              <a:t>完成减刑假释系统全国</a:t>
            </a:r>
            <a:r>
              <a:rPr lang="en-US" altLang="zh-CN" dirty="0">
                <a:solidFill>
                  <a:schemeClr val="bg2">
                    <a:lumMod val="10000"/>
                  </a:schemeClr>
                </a:solidFill>
              </a:rPr>
              <a:t>13</a:t>
            </a:r>
            <a:r>
              <a:rPr lang="zh-CN" altLang="en-US" dirty="0">
                <a:solidFill>
                  <a:schemeClr val="bg2">
                    <a:lumMod val="10000"/>
                  </a:schemeClr>
                </a:solidFill>
              </a:rPr>
              <a:t>个省的开发和维护工作，在法检监平台的基础上开发社区矫正流程，实现刑罚变更类型中的撤销缓刑假释收监执行流程。也为了适应新时代的架构，实现了减刑假释的</a:t>
            </a:r>
            <a:r>
              <a:rPr lang="en-US" altLang="zh-CN" dirty="0">
                <a:solidFill>
                  <a:schemeClr val="bg2">
                    <a:lumMod val="10000"/>
                  </a:schemeClr>
                </a:solidFill>
              </a:rPr>
              <a:t>Docker</a:t>
            </a:r>
            <a:r>
              <a:rPr lang="zh-CN" altLang="en-US" dirty="0">
                <a:solidFill>
                  <a:schemeClr val="bg2">
                    <a:lumMod val="10000"/>
                  </a:schemeClr>
                </a:solidFill>
              </a:rPr>
              <a:t>化改造，让减刑假释系统成功运行在</a:t>
            </a:r>
            <a:r>
              <a:rPr lang="en-US" altLang="zh-CN" dirty="0">
                <a:solidFill>
                  <a:schemeClr val="bg2">
                    <a:lumMod val="10000"/>
                  </a:schemeClr>
                </a:solidFill>
              </a:rPr>
              <a:t>docker</a:t>
            </a:r>
            <a:r>
              <a:rPr lang="zh-CN" altLang="en-US" dirty="0">
                <a:solidFill>
                  <a:schemeClr val="bg2">
                    <a:lumMod val="10000"/>
                  </a:schemeClr>
                </a:solidFill>
              </a:rPr>
              <a:t>容器</a:t>
            </a:r>
            <a:r>
              <a:rPr lang="zh-CN" altLang="en-US" dirty="0" smtClean="0">
                <a:solidFill>
                  <a:schemeClr val="bg2">
                    <a:lumMod val="10000"/>
                  </a:schemeClr>
                </a:solidFill>
              </a:rPr>
              <a:t>中。</a:t>
            </a:r>
            <a:endParaRPr lang="zh-CN" altLang="en-US" dirty="0">
              <a:solidFill>
                <a:schemeClr val="bg2">
                  <a:lumMod val="1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3" presetClass="emph" presetSubtype="1" grpId="1" nodeType="withEffect">
                                  <p:stCondLst>
                                    <p:cond delay="250"/>
                                  </p:stCondLst>
                                  <p:childTnLst>
                                    <p:set>
                                      <p:cBhvr override="childStyle">
                                        <p:cTn id="9" dur="indefinite"/>
                                        <p:tgtEl>
                                          <p:spTgt spid="7"/>
                                        </p:tgtEl>
                                        <p:attrNameLst>
                                          <p:attrName>style.color</p:attrName>
                                        </p:attrNameLst>
                                      </p:cBhvr>
                                      <p:to>
                                        <p:clrVal>
                                          <a:srgbClr val="1F4D77"/>
                                        </p:clrVal>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bldLvl="0" animBg="1"/>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Blur/>
                      </a14:imgEffect>
                      <a14:imgEffect>
                        <a14:brightnessContrast bright="40000" contrast="40000"/>
                      </a14:imgEffect>
                      <a14:imgEffect>
                        <a14:colorTemperature colorTemp="4700"/>
                      </a14:imgEffect>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suan</a:t>
            </a:r>
          </a:p>
        </p:txBody>
      </p:sp>
      <p:sp>
        <p:nvSpPr>
          <p:cNvPr id="5" name="矩形 4"/>
          <p:cNvSpPr/>
          <p:nvPr/>
        </p:nvSpPr>
        <p:spPr>
          <a:xfrm rot="10800000">
            <a:off x="2885065" y="1614949"/>
            <a:ext cx="6421871" cy="3628104"/>
          </a:xfrm>
          <a:prstGeom prst="rect">
            <a:avLst/>
          </a:prstGeom>
          <a:blipFill dpi="0" rotWithShape="1">
            <a:blip r:embed="rId4">
              <a:alphaModFix amt="80000"/>
              <a:extLst>
                <a:ext uri="{BEBA8EAE-BF5A-486C-A8C5-ECC9F3942E4B}">
                  <a14:imgProps xmlns:a14="http://schemas.microsoft.com/office/drawing/2010/main">
                    <a14:imgLayer r:embed="rId3">
                      <a14:imgEffect>
                        <a14:artisticBlur radius="11"/>
                      </a14:imgEffect>
                      <a14:imgEffect>
                        <a14:brightnessContrast bright="40000"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886704" y="1613017"/>
            <a:ext cx="6418593" cy="3631967"/>
          </a:xfrm>
          <a:prstGeom prst="rect">
            <a:avLst/>
          </a:prstGeom>
          <a:gradFill>
            <a:gsLst>
              <a:gs pos="0">
                <a:srgbClr val="FFFF00">
                  <a:alpha val="50000"/>
                </a:srgbClr>
              </a:gs>
              <a:gs pos="37000">
                <a:srgbClr val="FFFF00">
                  <a:alpha val="20000"/>
                </a:srgbClr>
              </a:gs>
              <a:gs pos="94000">
                <a:srgbClr val="FFFF00">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477507" y="981549"/>
            <a:ext cx="6817995" cy="1106805"/>
          </a:xfrm>
          <a:prstGeom prst="rect">
            <a:avLst/>
          </a:prstGeom>
          <a:noFill/>
        </p:spPr>
        <p:txBody>
          <a:bodyPr wrap="none" rtlCol="0">
            <a:spAutoFit/>
          </a:bodyPr>
          <a:lstStyle/>
          <a:p>
            <a:r>
              <a:rPr lang="zh-CN" altLang="en-US" sz="6600" b="1" dirty="0" smtClean="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减刑假释对接</a:t>
            </a:r>
            <a:r>
              <a:rPr lang="en-US" altLang="zh-CN" sz="6600" b="1" dirty="0" smtClean="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T3C</a:t>
            </a:r>
          </a:p>
        </p:txBody>
      </p:sp>
      <p:cxnSp>
        <p:nvCxnSpPr>
          <p:cNvPr id="3" name="直接连接符 2"/>
          <p:cNvCxnSpPr/>
          <p:nvPr/>
        </p:nvCxnSpPr>
        <p:spPr>
          <a:xfrm>
            <a:off x="3703952" y="981619"/>
            <a:ext cx="46736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788229" y="2278743"/>
            <a:ext cx="4673600" cy="0"/>
          </a:xfrm>
          <a:prstGeom prst="line">
            <a:avLst/>
          </a:prstGeom>
          <a:ln>
            <a:solidFill>
              <a:srgbClr val="496075"/>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480457" y="2954002"/>
            <a:ext cx="9120591" cy="206370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F4D77"/>
              </a:solidFill>
            </a:endParaRPr>
          </a:p>
        </p:txBody>
      </p:sp>
      <p:sp>
        <p:nvSpPr>
          <p:cNvPr id="2" name="文本框 1"/>
          <p:cNvSpPr txBox="1"/>
          <p:nvPr/>
        </p:nvSpPr>
        <p:spPr>
          <a:xfrm>
            <a:off x="1875885" y="3047939"/>
            <a:ext cx="9010097" cy="1198880"/>
          </a:xfrm>
          <a:prstGeom prst="rect">
            <a:avLst/>
          </a:prstGeom>
          <a:noFill/>
        </p:spPr>
        <p:txBody>
          <a:bodyPr wrap="square" rtlCol="0">
            <a:spAutoFit/>
          </a:bodyPr>
          <a:lstStyle/>
          <a:p>
            <a:pPr algn="ctr"/>
            <a:r>
              <a:rPr lang="en-US" altLang="zh-CN" dirty="0">
                <a:solidFill>
                  <a:schemeClr val="bg2">
                    <a:lumMod val="10000"/>
                  </a:schemeClr>
                </a:solidFill>
              </a:rPr>
              <a:t>T3C</a:t>
            </a:r>
            <a:r>
              <a:rPr lang="zh-CN" altLang="en-US" dirty="0">
                <a:solidFill>
                  <a:schemeClr val="bg2">
                    <a:lumMod val="10000"/>
                  </a:schemeClr>
                </a:solidFill>
              </a:rPr>
              <a:t>是我们公司新一代审判系统用来代替</a:t>
            </a:r>
            <a:r>
              <a:rPr lang="en-US" altLang="zh-CN" dirty="0">
                <a:solidFill>
                  <a:schemeClr val="bg2">
                    <a:lumMod val="10000"/>
                  </a:schemeClr>
                </a:solidFill>
              </a:rPr>
              <a:t>NP</a:t>
            </a:r>
            <a:r>
              <a:rPr lang="zh-CN" altLang="en-US" dirty="0">
                <a:solidFill>
                  <a:schemeClr val="bg2">
                    <a:lumMod val="10000"/>
                  </a:schemeClr>
                </a:solidFill>
              </a:rPr>
              <a:t>，由于减刑假释强关联</a:t>
            </a:r>
            <a:r>
              <a:rPr lang="en-US" altLang="zh-CN" dirty="0">
                <a:solidFill>
                  <a:schemeClr val="bg2">
                    <a:lumMod val="10000"/>
                  </a:schemeClr>
                </a:solidFill>
              </a:rPr>
              <a:t>NP</a:t>
            </a:r>
            <a:r>
              <a:rPr lang="zh-CN" altLang="en-US" dirty="0">
                <a:solidFill>
                  <a:schemeClr val="bg2">
                    <a:lumMod val="10000"/>
                  </a:schemeClr>
                </a:solidFill>
              </a:rPr>
              <a:t>，</a:t>
            </a:r>
            <a:r>
              <a:rPr lang="zh-CN" altLang="en-US" dirty="0" smtClean="0">
                <a:solidFill>
                  <a:schemeClr val="bg2">
                    <a:lumMod val="10000"/>
                  </a:schemeClr>
                </a:solidFill>
              </a:rPr>
              <a:t>所以在</a:t>
            </a:r>
            <a:r>
              <a:rPr lang="en-US" altLang="zh-CN" dirty="0" err="1" smtClean="0">
                <a:solidFill>
                  <a:schemeClr val="bg2">
                    <a:lumMod val="10000"/>
                  </a:schemeClr>
                </a:solidFill>
              </a:rPr>
              <a:t>T3C</a:t>
            </a:r>
            <a:r>
              <a:rPr lang="zh-CN" altLang="en-US" dirty="0">
                <a:solidFill>
                  <a:schemeClr val="bg2">
                    <a:lumMod val="10000"/>
                  </a:schemeClr>
                </a:solidFill>
              </a:rPr>
              <a:t>研发的时候减刑假释就必须对接</a:t>
            </a:r>
            <a:r>
              <a:rPr lang="en-US" altLang="zh-CN" dirty="0">
                <a:solidFill>
                  <a:schemeClr val="bg2">
                    <a:lumMod val="10000"/>
                  </a:schemeClr>
                </a:solidFill>
              </a:rPr>
              <a:t>T3C</a:t>
            </a:r>
            <a:r>
              <a:rPr lang="zh-CN" altLang="en-US" dirty="0">
                <a:solidFill>
                  <a:schemeClr val="bg2">
                    <a:lumMod val="10000"/>
                  </a:schemeClr>
                </a:solidFill>
              </a:rPr>
              <a:t>。我负责减刑假释系统对接</a:t>
            </a:r>
            <a:r>
              <a:rPr lang="en-US" altLang="zh-CN" dirty="0">
                <a:solidFill>
                  <a:schemeClr val="bg2">
                    <a:lumMod val="10000"/>
                  </a:schemeClr>
                </a:solidFill>
              </a:rPr>
              <a:t>T3C</a:t>
            </a:r>
            <a:r>
              <a:rPr lang="zh-CN" altLang="en-US" dirty="0">
                <a:solidFill>
                  <a:schemeClr val="bg2">
                    <a:lumMod val="10000"/>
                  </a:schemeClr>
                </a:solidFill>
              </a:rPr>
              <a:t>整体的方案设计，编写了对接每个服务的详细设计文档 和整体对接的设计文档，并且完成了对接审批服务的开发工作。目前对接</a:t>
            </a:r>
            <a:r>
              <a:rPr lang="en-US" altLang="zh-CN" dirty="0">
                <a:solidFill>
                  <a:schemeClr val="bg2">
                    <a:lumMod val="10000"/>
                  </a:schemeClr>
                </a:solidFill>
              </a:rPr>
              <a:t>T3C</a:t>
            </a:r>
            <a:r>
              <a:rPr lang="zh-CN" altLang="en-US" dirty="0">
                <a:solidFill>
                  <a:schemeClr val="bg2">
                    <a:lumMod val="10000"/>
                  </a:schemeClr>
                </a:solidFill>
              </a:rPr>
              <a:t>的研发工作正在有条不紊的进行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3" presetClass="emph" presetSubtype="1" grpId="1" nodeType="withEffect">
                                  <p:stCondLst>
                                    <p:cond delay="250"/>
                                  </p:stCondLst>
                                  <p:childTnLst>
                                    <p:set>
                                      <p:cBhvr override="childStyle">
                                        <p:cTn id="9" dur="indefinite"/>
                                        <p:tgtEl>
                                          <p:spTgt spid="7"/>
                                        </p:tgtEl>
                                        <p:attrNameLst>
                                          <p:attrName>style.color</p:attrName>
                                        </p:attrNameLst>
                                      </p:cBhvr>
                                      <p:to>
                                        <p:clrVal>
                                          <a:srgbClr val="1F4D77"/>
                                        </p:clrVal>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bldLvl="0" animBg="1"/>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 name="矩形 2"/>
          <p:cNvSpPr/>
          <p:nvPr/>
        </p:nvSpPr>
        <p:spPr>
          <a:xfrm rot="12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 name="矩形 3"/>
          <p:cNvSpPr/>
          <p:nvPr/>
        </p:nvSpPr>
        <p:spPr>
          <a:xfrm rot="24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 name="矩形 4"/>
          <p:cNvSpPr/>
          <p:nvPr/>
        </p:nvSpPr>
        <p:spPr>
          <a:xfrm rot="36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 name="矩形 5"/>
          <p:cNvSpPr/>
          <p:nvPr/>
        </p:nvSpPr>
        <p:spPr>
          <a:xfrm rot="48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文本框 6"/>
          <p:cNvSpPr txBox="1"/>
          <p:nvPr/>
        </p:nvSpPr>
        <p:spPr>
          <a:xfrm>
            <a:off x="2583413" y="2903025"/>
            <a:ext cx="626847" cy="1015663"/>
          </a:xfrm>
          <a:prstGeom prst="rect">
            <a:avLst/>
          </a:prstGeom>
          <a:noFill/>
        </p:spPr>
        <p:txBody>
          <a:bodyPr wrap="square" rtlCol="0">
            <a:spAutoFit/>
          </a:bodyPr>
          <a:lstStyle/>
          <a:p>
            <a:r>
              <a:rPr lang="en-US" altLang="zh-CN" sz="6000" dirty="0" smtClean="0">
                <a:solidFill>
                  <a:srgbClr val="181717"/>
                </a:solidFill>
              </a:rPr>
              <a:t>3</a:t>
            </a:r>
            <a:endParaRPr lang="zh-CN" altLang="en-US" sz="6000" dirty="0">
              <a:solidFill>
                <a:srgbClr val="181717"/>
              </a:solidFill>
            </a:endParaRPr>
          </a:p>
        </p:txBody>
      </p:sp>
      <p:sp>
        <p:nvSpPr>
          <p:cNvPr id="8" name="文本框 7"/>
          <p:cNvSpPr txBox="1"/>
          <p:nvPr/>
        </p:nvSpPr>
        <p:spPr>
          <a:xfrm>
            <a:off x="4475865" y="2967335"/>
            <a:ext cx="2926080" cy="922020"/>
          </a:xfrm>
          <a:prstGeom prst="rect">
            <a:avLst/>
          </a:prstGeom>
          <a:noFill/>
        </p:spPr>
        <p:txBody>
          <a:bodyPr wrap="none" rtlCol="0">
            <a:spAutoFit/>
          </a:bodyPr>
          <a:lstStyle/>
          <a:p>
            <a:r>
              <a:rPr lang="zh-CN" altLang="en-US" sz="5400" dirty="0" smtClean="0">
                <a:solidFill>
                  <a:srgbClr val="181717"/>
                </a:solidFill>
              </a:rPr>
              <a:t>工作成果</a:t>
            </a:r>
          </a:p>
        </p:txBody>
      </p:sp>
      <p:cxnSp>
        <p:nvCxnSpPr>
          <p:cNvPr id="10" name="直接连接符 9"/>
          <p:cNvCxnSpPr/>
          <p:nvPr/>
        </p:nvCxnSpPr>
        <p:spPr>
          <a:xfrm>
            <a:off x="5246035" y="2768600"/>
            <a:ext cx="48768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246035" y="4089400"/>
            <a:ext cx="48768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blipFill dpi="0" rotWithShape="1">
            <a:blip r:embed="rId2">
              <a:extLst>
                <a:ext uri="{BEBA8EAE-BF5A-486C-A8C5-ECC9F3942E4B}">
                  <a14:imgProps xmlns:a14="http://schemas.microsoft.com/office/drawing/2010/main">
                    <a14:imgLayer r:embed="rId3">
                      <a14:imgEffect>
                        <a14:artisticBlur/>
                      </a14:imgEffect>
                      <a14:imgEffect>
                        <a14:brightnessContrast bright="20000"/>
                      </a14:imgEffect>
                    </a14:imgLayer>
                  </a14:imgProps>
                </a:ext>
              </a:extLst>
            </a:blip>
            <a:srcRect/>
            <a:stretch>
              <a:fillRect t="-107000" b="-9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38627" y="1095811"/>
            <a:ext cx="2772230" cy="461665"/>
          </a:xfrm>
          <a:prstGeom prst="rect">
            <a:avLst/>
          </a:prstGeom>
          <a:noFill/>
        </p:spPr>
        <p:txBody>
          <a:bodyPr wrap="square" rtlCol="0">
            <a:spAutoFit/>
          </a:bodyPr>
          <a:lstStyle/>
          <a:p>
            <a:pPr algn="dist"/>
            <a:r>
              <a:rPr lang="zh-CN" altLang="en-US" sz="2400" b="1" dirty="0" smtClean="0">
                <a:solidFill>
                  <a:schemeClr val="bg2">
                    <a:lumMod val="10000"/>
                  </a:schemeClr>
                </a:solidFill>
              </a:rPr>
              <a:t>项目贡献</a:t>
            </a:r>
            <a:endParaRPr lang="zh-CN" altLang="en-US" sz="2400" b="1" dirty="0">
              <a:solidFill>
                <a:schemeClr val="bg2">
                  <a:lumMod val="10000"/>
                </a:schemeClr>
              </a:solidFill>
            </a:endParaRPr>
          </a:p>
        </p:txBody>
      </p:sp>
      <p:sp>
        <p:nvSpPr>
          <p:cNvPr id="5" name="矩形 4"/>
          <p:cNvSpPr/>
          <p:nvPr/>
        </p:nvSpPr>
        <p:spPr>
          <a:xfrm>
            <a:off x="0" y="1930231"/>
            <a:ext cx="5805716" cy="1787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0" y="1970302"/>
            <a:ext cx="5762172" cy="1754326"/>
          </a:xfrm>
          <a:prstGeom prst="rect">
            <a:avLst/>
          </a:prstGeom>
          <a:noFill/>
        </p:spPr>
        <p:txBody>
          <a:bodyPr wrap="square" rtlCol="0">
            <a:spAutoFit/>
          </a:bodyPr>
          <a:lstStyle/>
          <a:p>
            <a:r>
              <a:rPr lang="zh-CN" altLang="en-US" dirty="0">
                <a:solidFill>
                  <a:schemeClr val="bg2">
                    <a:lumMod val="10000"/>
                  </a:schemeClr>
                </a:solidFill>
              </a:rPr>
              <a:t>在完成</a:t>
            </a:r>
            <a:r>
              <a:rPr lang="en-US" altLang="zh-CN" dirty="0" err="1">
                <a:solidFill>
                  <a:schemeClr val="bg2">
                    <a:lumMod val="10000"/>
                  </a:schemeClr>
                </a:solidFill>
              </a:rPr>
              <a:t>docker</a:t>
            </a:r>
            <a:r>
              <a:rPr lang="zh-CN" altLang="en-US" dirty="0">
                <a:solidFill>
                  <a:schemeClr val="bg2">
                    <a:lumMod val="10000"/>
                  </a:schemeClr>
                </a:solidFill>
              </a:rPr>
              <a:t>化改造中遇到的技术难点是把</a:t>
            </a:r>
            <a:r>
              <a:rPr lang="en-US" altLang="zh-CN" dirty="0" err="1">
                <a:solidFill>
                  <a:schemeClr val="bg2">
                    <a:lumMod val="10000"/>
                  </a:schemeClr>
                </a:solidFill>
              </a:rPr>
              <a:t>Config</a:t>
            </a:r>
            <a:r>
              <a:rPr lang="zh-CN" altLang="en-US" dirty="0">
                <a:solidFill>
                  <a:schemeClr val="bg2">
                    <a:lumMod val="10000"/>
                  </a:schemeClr>
                </a:solidFill>
              </a:rPr>
              <a:t>配置文件里的配置外迁到</a:t>
            </a:r>
            <a:r>
              <a:rPr lang="en-US" altLang="zh-CN" dirty="0">
                <a:solidFill>
                  <a:schemeClr val="bg2">
                    <a:lumMod val="10000"/>
                  </a:schemeClr>
                </a:solidFill>
              </a:rPr>
              <a:t>TAP</a:t>
            </a:r>
            <a:r>
              <a:rPr lang="zh-CN" altLang="en-US" dirty="0">
                <a:solidFill>
                  <a:schemeClr val="bg2">
                    <a:lumMod val="10000"/>
                  </a:schemeClr>
                </a:solidFill>
              </a:rPr>
              <a:t>的配置中心，由于减刑假释是采用的</a:t>
            </a:r>
            <a:r>
              <a:rPr lang="en-US" altLang="zh-CN" dirty="0" err="1">
                <a:solidFill>
                  <a:schemeClr val="bg2">
                    <a:lumMod val="10000"/>
                  </a:schemeClr>
                </a:solidFill>
              </a:rPr>
              <a:t>Artery4</a:t>
            </a:r>
            <a:r>
              <a:rPr lang="zh-CN" altLang="en-US" dirty="0">
                <a:solidFill>
                  <a:schemeClr val="bg2">
                    <a:lumMod val="10000"/>
                  </a:schemeClr>
                </a:solidFill>
              </a:rPr>
              <a:t>的架构所以在配置外迁的时候遇到了不少的问题，后来在研究了</a:t>
            </a:r>
            <a:r>
              <a:rPr lang="en-US" altLang="zh-CN" dirty="0">
                <a:solidFill>
                  <a:schemeClr val="bg2">
                    <a:lumMod val="10000"/>
                  </a:schemeClr>
                </a:solidFill>
              </a:rPr>
              <a:t>Spring</a:t>
            </a:r>
            <a:r>
              <a:rPr lang="zh-CN" altLang="en-US" dirty="0">
                <a:solidFill>
                  <a:schemeClr val="bg2">
                    <a:lumMod val="10000"/>
                  </a:schemeClr>
                </a:solidFill>
              </a:rPr>
              <a:t>源码之后都顺利解决成果都在</a:t>
            </a:r>
            <a:r>
              <a:rPr lang="en-US" altLang="zh-CN" dirty="0">
                <a:solidFill>
                  <a:schemeClr val="bg2">
                    <a:lumMod val="10000"/>
                  </a:schemeClr>
                </a:solidFill>
              </a:rPr>
              <a:t>ADC</a:t>
            </a:r>
            <a:r>
              <a:rPr lang="zh-CN" altLang="en-US" dirty="0">
                <a:solidFill>
                  <a:schemeClr val="bg2">
                    <a:lumMod val="10000"/>
                  </a:schemeClr>
                </a:solidFill>
              </a:rPr>
              <a:t>论坛发帖，并且发现配置中心</a:t>
            </a:r>
            <a:r>
              <a:rPr lang="en-US" altLang="zh-CN" dirty="0" err="1">
                <a:solidFill>
                  <a:schemeClr val="bg2">
                    <a:lumMod val="10000"/>
                  </a:schemeClr>
                </a:solidFill>
              </a:rPr>
              <a:t>sdk</a:t>
            </a:r>
            <a:r>
              <a:rPr lang="zh-CN" altLang="en-US" dirty="0">
                <a:solidFill>
                  <a:schemeClr val="bg2">
                    <a:lumMod val="10000"/>
                  </a:schemeClr>
                </a:solidFill>
              </a:rPr>
              <a:t>的一个小问题并提了</a:t>
            </a:r>
            <a:r>
              <a:rPr lang="en-US" altLang="zh-CN" dirty="0">
                <a:solidFill>
                  <a:schemeClr val="bg2">
                    <a:lumMod val="10000"/>
                  </a:schemeClr>
                </a:solidFill>
              </a:rPr>
              <a:t>issue</a:t>
            </a:r>
            <a:r>
              <a:rPr lang="zh-CN" altLang="en-US" dirty="0">
                <a:solidFill>
                  <a:schemeClr val="bg2">
                    <a:lumMod val="10000"/>
                  </a:schemeClr>
                </a:solidFill>
              </a:rPr>
              <a:t>。</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6" y="1"/>
            <a:ext cx="6386284" cy="38365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05716" y="3836504"/>
            <a:ext cx="6413809" cy="3021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0715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blipFill dpi="0" rotWithShape="1">
            <a:blip r:embed="rId3">
              <a:extLst>
                <a:ext uri="{BEBA8EAE-BF5A-486C-A8C5-ECC9F3942E4B}">
                  <a14:imgProps xmlns:a14="http://schemas.microsoft.com/office/drawing/2010/main">
                    <a14:imgLayer r:embed="rId4">
                      <a14:imgEffect>
                        <a14:artisticBlur/>
                      </a14:imgEffect>
                      <a14:imgEffect>
                        <a14:brightnessContrast bright="20000"/>
                      </a14:imgEffect>
                    </a14:imgLayer>
                  </a14:imgProps>
                </a:ext>
              </a:extLst>
            </a:blip>
            <a:srcRect/>
            <a:stretch>
              <a:fillRect t="-107000" b="-9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38627" y="1095811"/>
            <a:ext cx="2772230" cy="461665"/>
          </a:xfrm>
          <a:prstGeom prst="rect">
            <a:avLst/>
          </a:prstGeom>
          <a:noFill/>
        </p:spPr>
        <p:txBody>
          <a:bodyPr wrap="square" rtlCol="0">
            <a:spAutoFit/>
          </a:bodyPr>
          <a:lstStyle/>
          <a:p>
            <a:pPr algn="dist"/>
            <a:r>
              <a:rPr lang="zh-CN" altLang="en-US" sz="2400" b="1" dirty="0" smtClean="0">
                <a:solidFill>
                  <a:schemeClr val="bg2">
                    <a:lumMod val="10000"/>
                  </a:schemeClr>
                </a:solidFill>
              </a:rPr>
              <a:t>项目贡献</a:t>
            </a:r>
            <a:endParaRPr lang="zh-CN" altLang="en-US" sz="2400" b="1" dirty="0">
              <a:solidFill>
                <a:schemeClr val="bg2">
                  <a:lumMod val="10000"/>
                </a:schemeClr>
              </a:solidFill>
            </a:endParaRPr>
          </a:p>
        </p:txBody>
      </p:sp>
      <p:sp>
        <p:nvSpPr>
          <p:cNvPr id="5" name="矩形 4"/>
          <p:cNvSpPr/>
          <p:nvPr/>
        </p:nvSpPr>
        <p:spPr>
          <a:xfrm>
            <a:off x="109330" y="1859339"/>
            <a:ext cx="5805716" cy="34269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229862" y="1859339"/>
            <a:ext cx="5762172" cy="3139321"/>
          </a:xfrm>
          <a:prstGeom prst="rect">
            <a:avLst/>
          </a:prstGeom>
          <a:noFill/>
        </p:spPr>
        <p:txBody>
          <a:bodyPr wrap="square" rtlCol="0">
            <a:spAutoFit/>
          </a:bodyPr>
          <a:lstStyle/>
          <a:p>
            <a:r>
              <a:rPr lang="zh-CN" altLang="en-US" dirty="0" smtClean="0">
                <a:solidFill>
                  <a:schemeClr val="bg2">
                    <a:lumMod val="10000"/>
                  </a:schemeClr>
                </a:solidFill>
              </a:rPr>
              <a:t>解决甘肃、湖南现场的签章丢失问题：</a:t>
            </a:r>
            <a:r>
              <a:rPr lang="en-US" altLang="zh-CN" dirty="0" smtClean="0"/>
              <a:t>NP</a:t>
            </a:r>
            <a:r>
              <a:rPr lang="zh-CN" altLang="en-US" dirty="0"/>
              <a:t>文印系统盖章的地区频繁出现文印系统盖完章之后未将盖章文书同步到减刑假释系统，甚至在减刑假释系统还是未提请状态 ，查看减刑假释日志发现日志</a:t>
            </a:r>
            <a:r>
              <a:rPr lang="zh-CN" altLang="en-US" dirty="0" smtClean="0"/>
              <a:t>输出提示此签章申请未在减刑假释库中存在，排查后发现是在调用</a:t>
            </a:r>
            <a:r>
              <a:rPr lang="en-US" altLang="zh-CN" dirty="0" smtClean="0"/>
              <a:t>NP</a:t>
            </a:r>
            <a:r>
              <a:rPr lang="zh-CN" altLang="en-US" dirty="0" smtClean="0"/>
              <a:t>接口的时候因为</a:t>
            </a:r>
            <a:r>
              <a:rPr lang="en-US" altLang="zh-CN" dirty="0" smtClean="0"/>
              <a:t>NP</a:t>
            </a:r>
            <a:r>
              <a:rPr lang="zh-CN" altLang="en-US" dirty="0" smtClean="0"/>
              <a:t>要处理文书所以调用</a:t>
            </a:r>
            <a:r>
              <a:rPr lang="en-US" altLang="zh-CN" dirty="0" smtClean="0"/>
              <a:t>NP</a:t>
            </a:r>
            <a:r>
              <a:rPr lang="zh-CN" altLang="en-US" dirty="0" smtClean="0"/>
              <a:t>接口时间相当长，超过超时时间之后减刑假释调用接口失败然后回滚数据，</a:t>
            </a:r>
            <a:r>
              <a:rPr lang="en-US" altLang="zh-CN" dirty="0" smtClean="0"/>
              <a:t>NP</a:t>
            </a:r>
            <a:r>
              <a:rPr lang="zh-CN" altLang="en-US" dirty="0" smtClean="0"/>
              <a:t>处理完之后保存申请。经过分析得出问题点在于</a:t>
            </a:r>
            <a:r>
              <a:rPr lang="en-US" altLang="zh-CN" dirty="0" smtClean="0"/>
              <a:t>NP</a:t>
            </a:r>
            <a:r>
              <a:rPr lang="zh-CN" altLang="en-US" dirty="0" smtClean="0"/>
              <a:t>处理文书时间耗时长，于是在</a:t>
            </a:r>
            <a:r>
              <a:rPr lang="en-US" altLang="zh-CN" dirty="0" smtClean="0"/>
              <a:t>NP</a:t>
            </a:r>
            <a:r>
              <a:rPr lang="zh-CN" altLang="en-US" dirty="0" smtClean="0"/>
              <a:t>中将处理文书部分做成异步操作，文书才做完成之后调用减刑假释接口通知减刑假释更新该签章申请状态为待签章。</a:t>
            </a:r>
            <a:endParaRPr lang="zh-CN" altLang="en-US" dirty="0">
              <a:solidFill>
                <a:schemeClr val="bg2">
                  <a:lumMod val="10000"/>
                </a:schemeClr>
              </a:solidFill>
            </a:endParaRPr>
          </a:p>
        </p:txBody>
      </p:sp>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15046" y="0"/>
            <a:ext cx="6276954" cy="35728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5046" y="3572820"/>
            <a:ext cx="6276954" cy="3285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74398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blipFill dpi="0" rotWithShape="1">
            <a:blip r:embed="rId3">
              <a:extLst>
                <a:ext uri="{BEBA8EAE-BF5A-486C-A8C5-ECC9F3942E4B}">
                  <a14:imgProps xmlns:a14="http://schemas.microsoft.com/office/drawing/2010/main">
                    <a14:imgLayer r:embed="rId4">
                      <a14:imgEffect>
                        <a14:artisticBlur/>
                      </a14:imgEffect>
                      <a14:imgEffect>
                        <a14:brightnessContrast bright="20000"/>
                      </a14:imgEffect>
                    </a14:imgLayer>
                  </a14:imgProps>
                </a:ext>
              </a:extLst>
            </a:blip>
            <a:srcRect/>
            <a:stretch>
              <a:fillRect t="-107000" b="-9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38627" y="1095811"/>
            <a:ext cx="2772230" cy="461665"/>
          </a:xfrm>
          <a:prstGeom prst="rect">
            <a:avLst/>
          </a:prstGeom>
          <a:noFill/>
        </p:spPr>
        <p:txBody>
          <a:bodyPr wrap="square" rtlCol="0">
            <a:spAutoFit/>
          </a:bodyPr>
          <a:lstStyle/>
          <a:p>
            <a:pPr algn="dist"/>
            <a:r>
              <a:rPr lang="zh-CN" altLang="en-US" sz="2400" b="1" dirty="0" smtClean="0">
                <a:solidFill>
                  <a:schemeClr val="bg2">
                    <a:lumMod val="10000"/>
                  </a:schemeClr>
                </a:solidFill>
              </a:rPr>
              <a:t>项目贡献</a:t>
            </a:r>
            <a:endParaRPr lang="zh-CN" altLang="en-US" sz="2400" b="1" dirty="0">
              <a:solidFill>
                <a:schemeClr val="bg2">
                  <a:lumMod val="10000"/>
                </a:schemeClr>
              </a:solidFill>
            </a:endParaRPr>
          </a:p>
        </p:txBody>
      </p:sp>
      <p:sp>
        <p:nvSpPr>
          <p:cNvPr id="5" name="矩形 4"/>
          <p:cNvSpPr/>
          <p:nvPr/>
        </p:nvSpPr>
        <p:spPr>
          <a:xfrm>
            <a:off x="0" y="1715519"/>
            <a:ext cx="5615609" cy="22004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p:cNvSpPr txBox="1"/>
          <p:nvPr/>
        </p:nvSpPr>
        <p:spPr>
          <a:xfrm>
            <a:off x="-42597" y="1743427"/>
            <a:ext cx="5762172" cy="2031325"/>
          </a:xfrm>
          <a:prstGeom prst="rect">
            <a:avLst/>
          </a:prstGeom>
          <a:noFill/>
        </p:spPr>
        <p:txBody>
          <a:bodyPr wrap="square" rtlCol="0">
            <a:spAutoFit/>
          </a:bodyPr>
          <a:lstStyle/>
          <a:p>
            <a:r>
              <a:rPr lang="zh-CN" altLang="en-US" dirty="0">
                <a:solidFill>
                  <a:schemeClr val="bg2">
                    <a:lumMod val="10000"/>
                  </a:schemeClr>
                </a:solidFill>
              </a:rPr>
              <a:t>因为减刑假释系统的</a:t>
            </a:r>
            <a:r>
              <a:rPr lang="en-US" altLang="zh-CN" dirty="0">
                <a:solidFill>
                  <a:schemeClr val="bg2">
                    <a:lumMod val="10000"/>
                  </a:schemeClr>
                </a:solidFill>
              </a:rPr>
              <a:t>spring</a:t>
            </a:r>
            <a:r>
              <a:rPr lang="zh-CN" altLang="en-US" dirty="0">
                <a:solidFill>
                  <a:schemeClr val="bg2">
                    <a:lumMod val="10000"/>
                  </a:schemeClr>
                </a:solidFill>
              </a:rPr>
              <a:t>版本太低无法使用</a:t>
            </a:r>
            <a:r>
              <a:rPr lang="en-US" altLang="zh-CN" dirty="0">
                <a:solidFill>
                  <a:schemeClr val="bg2">
                    <a:lumMod val="10000"/>
                  </a:schemeClr>
                </a:solidFill>
              </a:rPr>
              <a:t>spring</a:t>
            </a:r>
            <a:r>
              <a:rPr lang="zh-CN" altLang="en-US" dirty="0">
                <a:solidFill>
                  <a:schemeClr val="bg2">
                    <a:lumMod val="10000"/>
                  </a:schemeClr>
                </a:solidFill>
              </a:rPr>
              <a:t>原生的</a:t>
            </a:r>
            <a:r>
              <a:rPr lang="en-US" altLang="zh-CN" dirty="0" err="1">
                <a:solidFill>
                  <a:schemeClr val="bg2">
                    <a:lumMod val="10000"/>
                  </a:schemeClr>
                </a:solidFill>
              </a:rPr>
              <a:t>RequestBody</a:t>
            </a:r>
            <a:r>
              <a:rPr lang="zh-CN" altLang="en-US" dirty="0">
                <a:solidFill>
                  <a:schemeClr val="bg2">
                    <a:lumMod val="10000"/>
                  </a:schemeClr>
                </a:solidFill>
              </a:rPr>
              <a:t>和</a:t>
            </a:r>
            <a:r>
              <a:rPr lang="en-US" altLang="zh-CN" dirty="0" err="1">
                <a:solidFill>
                  <a:schemeClr val="bg2">
                    <a:lumMod val="10000"/>
                  </a:schemeClr>
                </a:solidFill>
              </a:rPr>
              <a:t>ResponesBody</a:t>
            </a:r>
            <a:r>
              <a:rPr lang="zh-CN" altLang="en-US" dirty="0">
                <a:solidFill>
                  <a:schemeClr val="bg2">
                    <a:lumMod val="10000"/>
                  </a:schemeClr>
                </a:solidFill>
              </a:rPr>
              <a:t>等注解，并且短时间内没有升级</a:t>
            </a:r>
            <a:r>
              <a:rPr lang="en-US" altLang="zh-CN" dirty="0">
                <a:solidFill>
                  <a:schemeClr val="bg2">
                    <a:lumMod val="10000"/>
                  </a:schemeClr>
                </a:solidFill>
              </a:rPr>
              <a:t>spring</a:t>
            </a:r>
            <a:r>
              <a:rPr lang="zh-CN" altLang="en-US" dirty="0">
                <a:solidFill>
                  <a:schemeClr val="bg2">
                    <a:lumMod val="10000"/>
                  </a:schemeClr>
                </a:solidFill>
              </a:rPr>
              <a:t>计划，于是我</a:t>
            </a:r>
            <a:r>
              <a:rPr lang="zh-CN" altLang="en-US" dirty="0" smtClean="0">
                <a:solidFill>
                  <a:schemeClr val="bg2">
                    <a:lumMod val="10000"/>
                  </a:schemeClr>
                </a:solidFill>
              </a:rPr>
              <a:t>自己读</a:t>
            </a:r>
            <a:r>
              <a:rPr lang="en-US" altLang="zh-CN" dirty="0" smtClean="0">
                <a:solidFill>
                  <a:schemeClr val="bg2">
                    <a:lumMod val="10000"/>
                  </a:schemeClr>
                </a:solidFill>
              </a:rPr>
              <a:t>spring </a:t>
            </a:r>
            <a:r>
              <a:rPr lang="en-US" altLang="zh-CN" dirty="0" err="1" smtClean="0">
                <a:solidFill>
                  <a:schemeClr val="bg2">
                    <a:lumMod val="10000"/>
                  </a:schemeClr>
                </a:solidFill>
              </a:rPr>
              <a:t>mvc</a:t>
            </a:r>
            <a:r>
              <a:rPr lang="zh-CN" altLang="en-US" dirty="0">
                <a:solidFill>
                  <a:schemeClr val="bg2">
                    <a:lumMod val="10000"/>
                  </a:schemeClr>
                </a:solidFill>
              </a:rPr>
              <a:t>的</a:t>
            </a:r>
            <a:r>
              <a:rPr lang="zh-CN" altLang="en-US" dirty="0" smtClean="0">
                <a:solidFill>
                  <a:schemeClr val="bg2">
                    <a:lumMod val="10000"/>
                  </a:schemeClr>
                </a:solidFill>
              </a:rPr>
              <a:t>源码</a:t>
            </a:r>
            <a:r>
              <a:rPr lang="zh-CN" altLang="en-US" dirty="0">
                <a:solidFill>
                  <a:schemeClr val="bg2">
                    <a:lumMod val="10000"/>
                  </a:schemeClr>
                </a:solidFill>
              </a:rPr>
              <a:t>，最终自己实现了</a:t>
            </a:r>
            <a:r>
              <a:rPr lang="en-US" altLang="zh-CN" dirty="0" err="1">
                <a:solidFill>
                  <a:schemeClr val="bg2">
                    <a:lumMod val="10000"/>
                  </a:schemeClr>
                </a:solidFill>
              </a:rPr>
              <a:t>RequestBody</a:t>
            </a:r>
            <a:r>
              <a:rPr lang="zh-CN" altLang="en-US" dirty="0">
                <a:solidFill>
                  <a:schemeClr val="bg2">
                    <a:lumMod val="10000"/>
                  </a:schemeClr>
                </a:solidFill>
              </a:rPr>
              <a:t>注解和</a:t>
            </a:r>
            <a:r>
              <a:rPr lang="en-US" altLang="zh-CN" dirty="0" err="1">
                <a:solidFill>
                  <a:schemeClr val="bg2">
                    <a:lumMod val="10000"/>
                  </a:schemeClr>
                </a:solidFill>
              </a:rPr>
              <a:t>ResponesBody</a:t>
            </a:r>
            <a:r>
              <a:rPr lang="zh-CN" altLang="en-US" dirty="0" smtClean="0">
                <a:solidFill>
                  <a:schemeClr val="bg2">
                    <a:lumMod val="10000"/>
                  </a:schemeClr>
                </a:solidFill>
              </a:rPr>
              <a:t>注解</a:t>
            </a:r>
            <a:r>
              <a:rPr lang="zh-CN" altLang="en-US" dirty="0" smtClean="0"/>
              <a:t>和</a:t>
            </a:r>
            <a:r>
              <a:rPr lang="en-US" altLang="zh-CN" dirty="0" err="1" smtClean="0"/>
              <a:t>PathVariable</a:t>
            </a:r>
            <a:r>
              <a:rPr lang="zh-CN" altLang="en-US" dirty="0" smtClean="0"/>
              <a:t>注解，让减刑假释的</a:t>
            </a:r>
            <a:r>
              <a:rPr lang="en-US" altLang="zh-CN" dirty="0" err="1" smtClean="0"/>
              <a:t>spring2.5.6</a:t>
            </a:r>
            <a:r>
              <a:rPr lang="zh-CN" altLang="en-US" dirty="0" smtClean="0"/>
              <a:t>也能写</a:t>
            </a:r>
            <a:r>
              <a:rPr lang="en-US" altLang="zh-CN" dirty="0" smtClean="0"/>
              <a:t>Rest</a:t>
            </a:r>
            <a:r>
              <a:rPr lang="zh-CN" altLang="en-US" dirty="0" smtClean="0"/>
              <a:t>风格接口。思考过程都在</a:t>
            </a:r>
            <a:r>
              <a:rPr lang="en-US" altLang="zh-CN" dirty="0" err="1" smtClean="0"/>
              <a:t>adc</a:t>
            </a:r>
            <a:r>
              <a:rPr lang="zh-CN" altLang="en-US" dirty="0" smtClean="0"/>
              <a:t>上发帖。</a:t>
            </a:r>
            <a:endParaRPr lang="zh-CN" altLang="en-US" dirty="0">
              <a:solidFill>
                <a:schemeClr val="bg2">
                  <a:lumMod val="10000"/>
                </a:schemeClr>
              </a:solidFill>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15608" y="0"/>
            <a:ext cx="6576391" cy="2623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5606" y="2526479"/>
            <a:ext cx="6576391" cy="22381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15605" y="4764606"/>
            <a:ext cx="6576391" cy="2093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9614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blipFill dpi="0" rotWithShape="1">
            <a:blip r:embed="rId2">
              <a:extLst>
                <a:ext uri="{BEBA8EAE-BF5A-486C-A8C5-ECC9F3942E4B}">
                  <a14:imgProps xmlns:a14="http://schemas.microsoft.com/office/drawing/2010/main">
                    <a14:imgLayer r:embed="rId3">
                      <a14:imgEffect>
                        <a14:artisticBlur/>
                      </a14:imgEffect>
                      <a14:imgEffect>
                        <a14:brightnessContrast bright="20000"/>
                      </a14:imgEffect>
                    </a14:imgLayer>
                  </a14:imgProps>
                </a:ext>
              </a:extLst>
            </a:blip>
            <a:srcRect/>
            <a:stretch>
              <a:fillRect t="-107000" b="-9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38627" y="1095811"/>
            <a:ext cx="2772230" cy="461665"/>
          </a:xfrm>
          <a:prstGeom prst="rect">
            <a:avLst/>
          </a:prstGeom>
          <a:noFill/>
        </p:spPr>
        <p:txBody>
          <a:bodyPr wrap="square" rtlCol="0">
            <a:spAutoFit/>
          </a:bodyPr>
          <a:lstStyle/>
          <a:p>
            <a:pPr algn="dist"/>
            <a:r>
              <a:rPr lang="zh-CN" altLang="en-US" sz="2400" b="1" dirty="0" smtClean="0">
                <a:solidFill>
                  <a:schemeClr val="bg2">
                    <a:lumMod val="10000"/>
                  </a:schemeClr>
                </a:solidFill>
              </a:rPr>
              <a:t>项目贡献</a:t>
            </a:r>
            <a:endParaRPr lang="zh-CN" altLang="en-US" sz="2400" b="1" dirty="0">
              <a:solidFill>
                <a:schemeClr val="bg2">
                  <a:lumMod val="10000"/>
                </a:schemeClr>
              </a:solidFill>
            </a:endParaRPr>
          </a:p>
        </p:txBody>
      </p:sp>
      <p:sp>
        <p:nvSpPr>
          <p:cNvPr id="5" name="矩形 4"/>
          <p:cNvSpPr/>
          <p:nvPr/>
        </p:nvSpPr>
        <p:spPr>
          <a:xfrm>
            <a:off x="0" y="1930230"/>
            <a:ext cx="5805716" cy="4450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0" y="1997839"/>
            <a:ext cx="5762172" cy="2862322"/>
          </a:xfrm>
          <a:prstGeom prst="rect">
            <a:avLst/>
          </a:prstGeom>
          <a:noFill/>
        </p:spPr>
        <p:txBody>
          <a:bodyPr wrap="square" rtlCol="0">
            <a:spAutoFit/>
          </a:bodyPr>
          <a:lstStyle/>
          <a:p>
            <a:r>
              <a:rPr lang="zh-CN" altLang="en-US" dirty="0" smtClean="0">
                <a:solidFill>
                  <a:schemeClr val="bg2">
                    <a:lumMod val="10000"/>
                  </a:schemeClr>
                </a:solidFill>
              </a:rPr>
              <a:t>在对接</a:t>
            </a:r>
            <a:r>
              <a:rPr lang="en-US" altLang="zh-CN" dirty="0" err="1" smtClean="0">
                <a:solidFill>
                  <a:schemeClr val="bg2">
                    <a:lumMod val="10000"/>
                  </a:schemeClr>
                </a:solidFill>
              </a:rPr>
              <a:t>T3C</a:t>
            </a:r>
            <a:r>
              <a:rPr lang="zh-CN" altLang="en-US" dirty="0" smtClean="0">
                <a:solidFill>
                  <a:schemeClr val="bg2">
                    <a:lumMod val="10000"/>
                  </a:schemeClr>
                </a:solidFill>
              </a:rPr>
              <a:t>的中，我发现</a:t>
            </a:r>
            <a:r>
              <a:rPr lang="zh-CN" altLang="en-US" dirty="0" smtClean="0"/>
              <a:t>后期</a:t>
            </a:r>
            <a:r>
              <a:rPr lang="zh-CN" altLang="en-US" dirty="0"/>
              <a:t>既要支持与</a:t>
            </a:r>
            <a:r>
              <a:rPr lang="en-US" altLang="zh-CN" dirty="0"/>
              <a:t>NP</a:t>
            </a:r>
            <a:r>
              <a:rPr lang="zh-CN" altLang="en-US" dirty="0"/>
              <a:t>对接，也要支持与</a:t>
            </a:r>
            <a:r>
              <a:rPr lang="en-US" altLang="zh-CN" dirty="0" err="1"/>
              <a:t>T3C</a:t>
            </a:r>
            <a:r>
              <a:rPr lang="zh-CN" altLang="en-US" dirty="0"/>
              <a:t>的对接，还有可能与其它公司的审判对接，使用工厂模式</a:t>
            </a:r>
            <a:r>
              <a:rPr lang="en-US" altLang="zh-CN" dirty="0"/>
              <a:t>+</a:t>
            </a:r>
            <a:r>
              <a:rPr lang="zh-CN" altLang="en-US" dirty="0"/>
              <a:t>策略模式来实现代码的复用和扩展，我把每个和</a:t>
            </a:r>
            <a:r>
              <a:rPr lang="en-US" altLang="zh-CN" dirty="0" err="1"/>
              <a:t>T3C</a:t>
            </a:r>
            <a:r>
              <a:rPr lang="zh-CN" altLang="en-US" dirty="0"/>
              <a:t>或者</a:t>
            </a:r>
            <a:r>
              <a:rPr lang="en-US" altLang="zh-CN" dirty="0"/>
              <a:t>NP</a:t>
            </a:r>
            <a:r>
              <a:rPr lang="zh-CN" altLang="en-US" dirty="0"/>
              <a:t>对接的功能点当作一个业务点，比如审批和预定法庭，新建一个所有业务公用的抽象类</a:t>
            </a:r>
            <a:r>
              <a:rPr lang="en-US" altLang="zh-CN" dirty="0" err="1"/>
              <a:t>AbstractBusinessHandle</a:t>
            </a:r>
            <a:r>
              <a:rPr lang="zh-CN" altLang="en-US" dirty="0"/>
              <a:t> ，然后每个业务点自己一个抽象类比如</a:t>
            </a:r>
            <a:r>
              <a:rPr lang="en-US" altLang="zh-CN" dirty="0" err="1"/>
              <a:t>AbstractApproveBusinessHandle</a:t>
            </a:r>
            <a:r>
              <a:rPr lang="zh-CN" altLang="en-US" dirty="0"/>
              <a:t> 然后一个业务系统一个实现类，比如</a:t>
            </a:r>
            <a:r>
              <a:rPr lang="en-US" altLang="zh-CN" dirty="0" err="1"/>
              <a:t>T3cApproveBusinessHandle</a:t>
            </a:r>
            <a:r>
              <a:rPr lang="zh-CN" altLang="en-US" dirty="0"/>
              <a:t> 表示是</a:t>
            </a:r>
            <a:r>
              <a:rPr lang="en-US" altLang="zh-CN" dirty="0" err="1"/>
              <a:t>T3C</a:t>
            </a:r>
            <a:r>
              <a:rPr lang="zh-CN" altLang="en-US" dirty="0"/>
              <a:t>的实现类，然后我建立一个工厂类来负责获取具体的实现类</a:t>
            </a:r>
            <a:r>
              <a:rPr lang="zh-CN" altLang="en-US" dirty="0" smtClean="0"/>
              <a:t>。</a:t>
            </a:r>
            <a:endParaRPr lang="zh-CN" altLang="en-US" dirty="0">
              <a:solidFill>
                <a:schemeClr val="bg2">
                  <a:lumMod val="10000"/>
                </a:schemeClr>
              </a:solidFill>
            </a:endParaRP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05716" y="0"/>
            <a:ext cx="6528745" cy="6858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19952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6000" y="961113"/>
            <a:ext cx="5642044" cy="5313132"/>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53958" y="961113"/>
            <a:ext cx="2656566" cy="2656566"/>
          </a:xfrm>
          <a:prstGeom prst="rect">
            <a:avLst/>
          </a:prstGeom>
          <a:blipFill dpi="0" rotWithShape="1">
            <a:blip r:embed="rId2"/>
            <a:srcRect/>
            <a:stretch>
              <a:fillRect l="-6000" t="-56000" b="-14000"/>
            </a:stretch>
          </a:bli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53957" y="3617679"/>
            <a:ext cx="3516789" cy="2656566"/>
          </a:xfrm>
          <a:prstGeom prst="rect">
            <a:avLst/>
          </a:prstGeom>
          <a:solidFill>
            <a:srgbClr val="2E75B6">
              <a:alpha val="57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110524" y="961113"/>
            <a:ext cx="2985476" cy="900676"/>
          </a:xfrm>
          <a:prstGeom prst="rect">
            <a:avLst/>
          </a:prstGeom>
          <a:solidFill>
            <a:srgbClr val="FFFF00">
              <a:alpha val="66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110524" y="1861789"/>
            <a:ext cx="2985476" cy="1755890"/>
          </a:xfrm>
          <a:prstGeom prst="rect">
            <a:avLst/>
          </a:prstGeom>
          <a:solidFill>
            <a:schemeClr val="bg2">
              <a:lumMod val="10000"/>
              <a:alpha val="7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945446" y="3617679"/>
            <a:ext cx="2150554" cy="2656566"/>
          </a:xfrm>
          <a:prstGeom prst="rect">
            <a:avLst/>
          </a:prstGeom>
          <a:blipFill dpi="0" rotWithShape="1">
            <a:blip r:embed="rId3"/>
            <a:srcRect/>
            <a:stretch>
              <a:fillRect l="-13000" t="-16000" r="-18000"/>
            </a:stretch>
          </a:bli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945447" y="3617679"/>
            <a:ext cx="2150554" cy="2656566"/>
          </a:xfrm>
          <a:prstGeom prst="rect">
            <a:avLst/>
          </a:prstGeom>
          <a:solidFill>
            <a:schemeClr val="bg1">
              <a:alpha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804658" y="2560499"/>
            <a:ext cx="3897086" cy="2031325"/>
          </a:xfrm>
          <a:prstGeom prst="rect">
            <a:avLst/>
          </a:prstGeom>
          <a:noFill/>
        </p:spPr>
        <p:txBody>
          <a:bodyPr wrap="square" rtlCol="0">
            <a:spAutoFit/>
          </a:bodyPr>
          <a:lstStyle/>
          <a:p>
            <a:r>
              <a:rPr lang="zh-CN" altLang="en-US" dirty="0" smtClean="0">
                <a:solidFill>
                  <a:srgbClr val="1F4D77"/>
                </a:solidFill>
              </a:rPr>
              <a:t>作为技术负责人：</a:t>
            </a:r>
            <a:endParaRPr lang="en-US" altLang="zh-CN" dirty="0" smtClean="0">
              <a:solidFill>
                <a:srgbClr val="1F4D77"/>
              </a:solidFill>
            </a:endParaRPr>
          </a:p>
          <a:p>
            <a:r>
              <a:rPr lang="zh-CN" altLang="en-US" dirty="0" smtClean="0">
                <a:solidFill>
                  <a:srgbClr val="1F4D77"/>
                </a:solidFill>
              </a:rPr>
              <a:t>每</a:t>
            </a:r>
            <a:r>
              <a:rPr lang="zh-CN" altLang="en-US" dirty="0">
                <a:solidFill>
                  <a:srgbClr val="1F4D77"/>
                </a:solidFill>
              </a:rPr>
              <a:t>周</a:t>
            </a:r>
            <a:r>
              <a:rPr lang="en-US" altLang="zh-CN" dirty="0">
                <a:solidFill>
                  <a:srgbClr val="1F4D77"/>
                </a:solidFill>
              </a:rPr>
              <a:t>CodReview</a:t>
            </a:r>
          </a:p>
          <a:p>
            <a:r>
              <a:rPr lang="zh-CN" altLang="en-US" dirty="0">
                <a:solidFill>
                  <a:srgbClr val="1F4D77"/>
                </a:solidFill>
              </a:rPr>
              <a:t>团队技术博客</a:t>
            </a:r>
          </a:p>
          <a:p>
            <a:r>
              <a:rPr lang="en-US" altLang="zh-CN" dirty="0">
                <a:solidFill>
                  <a:srgbClr val="1F4D77"/>
                </a:solidFill>
              </a:rPr>
              <a:t>gitlabCI</a:t>
            </a:r>
          </a:p>
          <a:p>
            <a:r>
              <a:rPr lang="zh-CN" altLang="en-US" dirty="0">
                <a:solidFill>
                  <a:srgbClr val="1F4D77"/>
                </a:solidFill>
              </a:rPr>
              <a:t>不定期的团队技术</a:t>
            </a:r>
            <a:r>
              <a:rPr lang="zh-CN" altLang="en-US" dirty="0" smtClean="0">
                <a:solidFill>
                  <a:srgbClr val="1F4D77"/>
                </a:solidFill>
              </a:rPr>
              <a:t>分享，入职以来一共做了</a:t>
            </a:r>
            <a:r>
              <a:rPr lang="en-US" altLang="zh-CN" dirty="0" smtClean="0">
                <a:solidFill>
                  <a:srgbClr val="1F4D77"/>
                </a:solidFill>
              </a:rPr>
              <a:t>10</a:t>
            </a:r>
            <a:r>
              <a:rPr lang="zh-CN" altLang="en-US" dirty="0" smtClean="0">
                <a:solidFill>
                  <a:srgbClr val="1F4D77"/>
                </a:solidFill>
              </a:rPr>
              <a:t>次培训分享。</a:t>
            </a:r>
            <a:endParaRPr lang="zh-CN" altLang="en-US" dirty="0">
              <a:solidFill>
                <a:srgbClr val="1F4D77"/>
              </a:solidFill>
            </a:endParaRPr>
          </a:p>
          <a:p>
            <a:r>
              <a:rPr lang="zh-CN" altLang="en-US" dirty="0">
                <a:solidFill>
                  <a:srgbClr val="1F4D77"/>
                </a:solidFill>
              </a:rPr>
              <a:t>每个月固定的现场日志分析</a:t>
            </a:r>
          </a:p>
        </p:txBody>
      </p:sp>
      <p:pic>
        <p:nvPicPr>
          <p:cNvPr id="23" name="图片 22"/>
          <p:cNvPicPr>
            <a:picLocks noChangeAspect="1"/>
          </p:cNvPicPr>
          <p:nvPr/>
        </p:nvPicPr>
        <p:blipFill>
          <a:blip r:embed="rId4"/>
          <a:stretch>
            <a:fillRect/>
          </a:stretch>
        </p:blipFill>
        <p:spPr>
          <a:xfrm>
            <a:off x="3103515" y="960668"/>
            <a:ext cx="2999492" cy="908383"/>
          </a:xfrm>
          <a:prstGeom prst="rect">
            <a:avLst/>
          </a:prstGeom>
        </p:spPr>
      </p:pic>
      <p:pic>
        <p:nvPicPr>
          <p:cNvPr id="24" name="图片 23"/>
          <p:cNvPicPr>
            <a:picLocks noChangeAspect="1"/>
          </p:cNvPicPr>
          <p:nvPr/>
        </p:nvPicPr>
        <p:blipFill>
          <a:blip r:embed="rId5"/>
          <a:stretch>
            <a:fillRect/>
          </a:stretch>
        </p:blipFill>
        <p:spPr>
          <a:xfrm>
            <a:off x="3103516" y="1856948"/>
            <a:ext cx="2999492" cy="1767993"/>
          </a:xfrm>
          <a:prstGeom prst="rect">
            <a:avLst/>
          </a:prstGeom>
        </p:spPr>
      </p:pic>
      <p:pic>
        <p:nvPicPr>
          <p:cNvPr id="25" name="图片 24"/>
          <p:cNvPicPr>
            <a:picLocks noChangeAspect="1"/>
          </p:cNvPicPr>
          <p:nvPr/>
        </p:nvPicPr>
        <p:blipFill>
          <a:blip r:embed="rId6"/>
          <a:stretch>
            <a:fillRect/>
          </a:stretch>
        </p:blipFill>
        <p:spPr>
          <a:xfrm>
            <a:off x="449331" y="3610716"/>
            <a:ext cx="3505504" cy="2670279"/>
          </a:xfrm>
          <a:prstGeom prst="rect">
            <a:avLst/>
          </a:prstGeom>
        </p:spPr>
      </p:pic>
      <p:pic>
        <p:nvPicPr>
          <p:cNvPr id="12" name="图片 11"/>
          <p:cNvPicPr>
            <a:picLocks noChangeAspect="1"/>
          </p:cNvPicPr>
          <p:nvPr/>
        </p:nvPicPr>
        <p:blipFill>
          <a:blip r:embed="rId7"/>
          <a:stretch>
            <a:fillRect/>
          </a:stretch>
        </p:blipFill>
        <p:spPr>
          <a:xfrm>
            <a:off x="454025" y="960755"/>
            <a:ext cx="5641975" cy="2664460"/>
          </a:xfrm>
          <a:prstGeom prst="rect">
            <a:avLst/>
          </a:prstGeom>
        </p:spPr>
      </p:pic>
      <p:pic>
        <p:nvPicPr>
          <p:cNvPr id="13" name="图片 12"/>
          <p:cNvPicPr>
            <a:picLocks noChangeAspect="1"/>
          </p:cNvPicPr>
          <p:nvPr/>
        </p:nvPicPr>
        <p:blipFill>
          <a:blip r:embed="rId8"/>
          <a:stretch>
            <a:fillRect/>
          </a:stretch>
        </p:blipFill>
        <p:spPr>
          <a:xfrm>
            <a:off x="454025" y="3625215"/>
            <a:ext cx="3424555" cy="2654935"/>
          </a:xfrm>
          <a:prstGeom prst="rect">
            <a:avLst/>
          </a:prstGeom>
        </p:spPr>
      </p:pic>
      <p:pic>
        <p:nvPicPr>
          <p:cNvPr id="14" name="图片 13"/>
          <p:cNvPicPr>
            <a:picLocks noChangeAspect="1"/>
          </p:cNvPicPr>
          <p:nvPr/>
        </p:nvPicPr>
        <p:blipFill>
          <a:blip r:embed="rId9"/>
          <a:stretch>
            <a:fillRect/>
          </a:stretch>
        </p:blipFill>
        <p:spPr>
          <a:xfrm>
            <a:off x="3838575" y="3610610"/>
            <a:ext cx="2264410" cy="26701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10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000"/>
                                        <p:tgtEl>
                                          <p:spTgt spid="5"/>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1000"/>
                                        <p:tgtEl>
                                          <p:spTgt spid="9"/>
                                        </p:tgtEl>
                                      </p:cBhvr>
                                    </p:animEffect>
                                  </p:childTnLst>
                                </p:cTn>
                              </p:par>
                              <p:par>
                                <p:cTn id="17" presetID="22" presetClass="entr" presetSubtype="8"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par>
                                <p:cTn id="20" presetID="22" presetClass="entr" presetSubtype="2"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par>
                                <p:cTn id="23" presetID="22" presetClass="entr" presetSubtype="2" fill="hold" nodeType="withEffect">
                                  <p:stCondLst>
                                    <p:cond delay="1000"/>
                                  </p:stCondLst>
                                  <p:childTnLst>
                                    <p:set>
                                      <p:cBhvr>
                                        <p:cTn id="24" dur="1" fill="hold">
                                          <p:stCondLst>
                                            <p:cond delay="0"/>
                                          </p:stCondLst>
                                        </p:cTn>
                                        <p:tgtEl>
                                          <p:spTgt spid="23"/>
                                        </p:tgtEl>
                                        <p:attrNameLst>
                                          <p:attrName>style.visibility</p:attrName>
                                        </p:attrNameLst>
                                      </p:cBhvr>
                                      <p:to>
                                        <p:strVal val="visible"/>
                                      </p:to>
                                    </p:set>
                                    <p:animEffect transition="in" filter="wipe(right)">
                                      <p:cBhvr>
                                        <p:cTn id="25" dur="50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9" grpId="0" animBg="1"/>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6000" y="961113"/>
            <a:ext cx="5642044" cy="5313132"/>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53958" y="961113"/>
            <a:ext cx="2656566" cy="2656566"/>
          </a:xfrm>
          <a:prstGeom prst="rect">
            <a:avLst/>
          </a:prstGeom>
          <a:blipFill dpi="0" rotWithShape="1">
            <a:blip r:embed="rId2"/>
            <a:srcRect/>
            <a:stretch>
              <a:fillRect l="-6000" t="-56000" b="-14000"/>
            </a:stretch>
          </a:bli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53957" y="3617679"/>
            <a:ext cx="3516789" cy="2656566"/>
          </a:xfrm>
          <a:prstGeom prst="rect">
            <a:avLst/>
          </a:prstGeom>
          <a:solidFill>
            <a:srgbClr val="2E75B6">
              <a:alpha val="57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110524" y="961113"/>
            <a:ext cx="2985476" cy="900676"/>
          </a:xfrm>
          <a:prstGeom prst="rect">
            <a:avLst/>
          </a:prstGeom>
          <a:solidFill>
            <a:srgbClr val="FFFF00">
              <a:alpha val="66000"/>
            </a:srgb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3110524" y="1861789"/>
            <a:ext cx="2985476" cy="1755890"/>
          </a:xfrm>
          <a:prstGeom prst="rect">
            <a:avLst/>
          </a:prstGeom>
          <a:solidFill>
            <a:schemeClr val="bg2">
              <a:lumMod val="10000"/>
              <a:alpha val="7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945446" y="3617679"/>
            <a:ext cx="2150554" cy="2656566"/>
          </a:xfrm>
          <a:prstGeom prst="rect">
            <a:avLst/>
          </a:prstGeom>
          <a:blipFill dpi="0" rotWithShape="1">
            <a:blip r:embed="rId3"/>
            <a:srcRect/>
            <a:stretch>
              <a:fillRect l="-13000" t="-16000" r="-18000"/>
            </a:stretch>
          </a:blip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945447" y="3617679"/>
            <a:ext cx="2150554" cy="2656566"/>
          </a:xfrm>
          <a:prstGeom prst="rect">
            <a:avLst/>
          </a:prstGeom>
          <a:solidFill>
            <a:schemeClr val="bg1">
              <a:alpha val="80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804658" y="2560499"/>
            <a:ext cx="3897086" cy="2306955"/>
          </a:xfrm>
          <a:prstGeom prst="rect">
            <a:avLst/>
          </a:prstGeom>
          <a:noFill/>
        </p:spPr>
        <p:txBody>
          <a:bodyPr wrap="square" rtlCol="0">
            <a:spAutoFit/>
          </a:bodyPr>
          <a:lstStyle/>
          <a:p>
            <a:r>
              <a:rPr lang="en-US" altLang="zh-CN" dirty="0">
                <a:solidFill>
                  <a:srgbClr val="1F4D77"/>
                </a:solidFill>
                <a:sym typeface="+mn-ea"/>
              </a:rPr>
              <a:t>2017</a:t>
            </a:r>
            <a:r>
              <a:rPr lang="zh-CN" altLang="en-US" dirty="0">
                <a:solidFill>
                  <a:srgbClr val="1F4D77"/>
                </a:solidFill>
                <a:sym typeface="+mn-ea"/>
              </a:rPr>
              <a:t>年明星产品奖</a:t>
            </a:r>
            <a:endParaRPr lang="zh-CN" altLang="en-US" dirty="0">
              <a:solidFill>
                <a:srgbClr val="1F4D77"/>
              </a:solidFill>
            </a:endParaRPr>
          </a:p>
          <a:p>
            <a:r>
              <a:rPr lang="zh-CN" altLang="en-US" dirty="0">
                <a:solidFill>
                  <a:srgbClr val="1F4D77"/>
                </a:solidFill>
              </a:rPr>
              <a:t>减刑假释系统无重大质量事故</a:t>
            </a:r>
          </a:p>
          <a:p>
            <a:r>
              <a:rPr lang="zh-CN" altLang="en-US" dirty="0">
                <a:solidFill>
                  <a:srgbClr val="1F4D77"/>
                </a:solidFill>
              </a:rPr>
              <a:t>现场</a:t>
            </a:r>
            <a:r>
              <a:rPr lang="zh-CN" altLang="en-US" dirty="0" smtClean="0">
                <a:solidFill>
                  <a:srgbClr val="1F4D77"/>
                </a:solidFill>
              </a:rPr>
              <a:t>问题响应</a:t>
            </a:r>
            <a:r>
              <a:rPr lang="zh-CN" altLang="en-US" dirty="0">
                <a:solidFill>
                  <a:srgbClr val="1F4D77"/>
                </a:solidFill>
              </a:rPr>
              <a:t>迅速</a:t>
            </a:r>
          </a:p>
          <a:p>
            <a:r>
              <a:rPr lang="zh-CN" altLang="en-US" dirty="0">
                <a:solidFill>
                  <a:srgbClr val="1F4D77"/>
                </a:solidFill>
              </a:rPr>
              <a:t>法检监流程运转正常，现在现场丢包问题和数据问题几乎没有出现了</a:t>
            </a:r>
          </a:p>
          <a:p>
            <a:r>
              <a:rPr lang="zh-CN" altLang="en-US" dirty="0">
                <a:solidFill>
                  <a:srgbClr val="1F4D77"/>
                </a:solidFill>
              </a:rPr>
              <a:t>没有测试打回</a:t>
            </a:r>
          </a:p>
          <a:p>
            <a:r>
              <a:rPr lang="zh-CN" altLang="en-US" dirty="0">
                <a:solidFill>
                  <a:srgbClr val="1F4D77"/>
                </a:solidFill>
              </a:rPr>
              <a:t>发布版本准时甚至提前发布没有延迟发布</a:t>
            </a:r>
          </a:p>
        </p:txBody>
      </p:sp>
      <p:pic>
        <p:nvPicPr>
          <p:cNvPr id="23" name="图片 22"/>
          <p:cNvPicPr>
            <a:picLocks noChangeAspect="1"/>
          </p:cNvPicPr>
          <p:nvPr/>
        </p:nvPicPr>
        <p:blipFill>
          <a:blip r:embed="rId4"/>
          <a:stretch>
            <a:fillRect/>
          </a:stretch>
        </p:blipFill>
        <p:spPr>
          <a:xfrm>
            <a:off x="3103515" y="960668"/>
            <a:ext cx="2999492" cy="908383"/>
          </a:xfrm>
          <a:prstGeom prst="rect">
            <a:avLst/>
          </a:prstGeom>
        </p:spPr>
      </p:pic>
      <p:pic>
        <p:nvPicPr>
          <p:cNvPr id="24" name="图片 23"/>
          <p:cNvPicPr>
            <a:picLocks noChangeAspect="1"/>
          </p:cNvPicPr>
          <p:nvPr/>
        </p:nvPicPr>
        <p:blipFill>
          <a:blip r:embed="rId5"/>
          <a:stretch>
            <a:fillRect/>
          </a:stretch>
        </p:blipFill>
        <p:spPr>
          <a:xfrm>
            <a:off x="3103516" y="1856948"/>
            <a:ext cx="2999492" cy="1767993"/>
          </a:xfrm>
          <a:prstGeom prst="rect">
            <a:avLst/>
          </a:prstGeom>
        </p:spPr>
      </p:pic>
      <p:pic>
        <p:nvPicPr>
          <p:cNvPr id="25" name="图片 24"/>
          <p:cNvPicPr>
            <a:picLocks noChangeAspect="1"/>
          </p:cNvPicPr>
          <p:nvPr/>
        </p:nvPicPr>
        <p:blipFill>
          <a:blip r:embed="rId6"/>
          <a:stretch>
            <a:fillRect/>
          </a:stretch>
        </p:blipFill>
        <p:spPr>
          <a:xfrm>
            <a:off x="449331" y="3610716"/>
            <a:ext cx="3505504" cy="2670279"/>
          </a:xfrm>
          <a:prstGeom prst="rect">
            <a:avLst/>
          </a:prstGeom>
        </p:spPr>
      </p:pic>
      <p:pic>
        <p:nvPicPr>
          <p:cNvPr id="12" name="图片 11"/>
          <p:cNvPicPr>
            <a:picLocks noChangeAspect="1"/>
          </p:cNvPicPr>
          <p:nvPr/>
        </p:nvPicPr>
        <p:blipFill>
          <a:blip r:embed="rId7"/>
          <a:stretch>
            <a:fillRect/>
          </a:stretch>
        </p:blipFill>
        <p:spPr>
          <a:xfrm>
            <a:off x="377825" y="961390"/>
            <a:ext cx="5641975" cy="2664460"/>
          </a:xfrm>
          <a:prstGeom prst="rect">
            <a:avLst/>
          </a:prstGeom>
        </p:spPr>
      </p:pic>
      <p:pic>
        <p:nvPicPr>
          <p:cNvPr id="13" name="图片 12"/>
          <p:cNvPicPr>
            <a:picLocks noChangeAspect="1"/>
          </p:cNvPicPr>
          <p:nvPr/>
        </p:nvPicPr>
        <p:blipFill>
          <a:blip r:embed="rId8"/>
          <a:stretch>
            <a:fillRect/>
          </a:stretch>
        </p:blipFill>
        <p:spPr>
          <a:xfrm>
            <a:off x="454025" y="3625215"/>
            <a:ext cx="3424555" cy="2654935"/>
          </a:xfrm>
          <a:prstGeom prst="rect">
            <a:avLst/>
          </a:prstGeom>
        </p:spPr>
      </p:pic>
      <p:pic>
        <p:nvPicPr>
          <p:cNvPr id="14" name="图片 13"/>
          <p:cNvPicPr>
            <a:picLocks noChangeAspect="1"/>
          </p:cNvPicPr>
          <p:nvPr/>
        </p:nvPicPr>
        <p:blipFill>
          <a:blip r:embed="rId9"/>
          <a:stretch>
            <a:fillRect/>
          </a:stretch>
        </p:blipFill>
        <p:spPr>
          <a:xfrm>
            <a:off x="3838575" y="3610610"/>
            <a:ext cx="2264410" cy="2670175"/>
          </a:xfrm>
          <a:prstGeom prst="rect">
            <a:avLst/>
          </a:prstGeom>
        </p:spPr>
      </p:pic>
      <p:pic>
        <p:nvPicPr>
          <p:cNvPr id="8" name="图片 7"/>
          <p:cNvPicPr>
            <a:picLocks noChangeAspect="1"/>
          </p:cNvPicPr>
          <p:nvPr/>
        </p:nvPicPr>
        <p:blipFill>
          <a:blip r:embed="rId10"/>
          <a:stretch>
            <a:fillRect/>
          </a:stretch>
        </p:blipFill>
        <p:spPr>
          <a:xfrm>
            <a:off x="377825" y="825500"/>
            <a:ext cx="5724525" cy="5521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1000"/>
                                        <p:tgtEl>
                                          <p:spTgt spid="3"/>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right)">
                                      <p:cBhvr>
                                        <p:cTn id="10" dur="1000"/>
                                        <p:tgtEl>
                                          <p:spTgt spid="4"/>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right)">
                                      <p:cBhvr>
                                        <p:cTn id="13" dur="1000"/>
                                        <p:tgtEl>
                                          <p:spTgt spid="5"/>
                                        </p:tgtEl>
                                      </p:cBhvr>
                                    </p:animEffect>
                                  </p:childTnLst>
                                </p:cTn>
                              </p:par>
                              <p:par>
                                <p:cTn id="14" presetID="22" presetClass="entr" presetSubtype="2" fill="hold" grpId="0" nodeType="withEffect">
                                  <p:stCondLst>
                                    <p:cond delay="200"/>
                                  </p:stCondLst>
                                  <p:childTnLst>
                                    <p:set>
                                      <p:cBhvr>
                                        <p:cTn id="15" dur="1" fill="hold">
                                          <p:stCondLst>
                                            <p:cond delay="0"/>
                                          </p:stCondLst>
                                        </p:cTn>
                                        <p:tgtEl>
                                          <p:spTgt spid="9"/>
                                        </p:tgtEl>
                                        <p:attrNameLst>
                                          <p:attrName>style.visibility</p:attrName>
                                        </p:attrNameLst>
                                      </p:cBhvr>
                                      <p:to>
                                        <p:strVal val="visible"/>
                                      </p:to>
                                    </p:set>
                                    <p:animEffect transition="in" filter="wipe(right)">
                                      <p:cBhvr>
                                        <p:cTn id="16" dur="1000"/>
                                        <p:tgtEl>
                                          <p:spTgt spid="9"/>
                                        </p:tgtEl>
                                      </p:cBhvr>
                                    </p:animEffect>
                                  </p:childTnLst>
                                </p:cTn>
                              </p:par>
                              <p:par>
                                <p:cTn id="17" presetID="22" presetClass="entr" presetSubtype="8" fill="hold" nodeType="with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wipe(left)">
                                      <p:cBhvr>
                                        <p:cTn id="19" dur="500"/>
                                        <p:tgtEl>
                                          <p:spTgt spid="25"/>
                                        </p:tgtEl>
                                      </p:cBhvr>
                                    </p:animEffect>
                                  </p:childTnLst>
                                </p:cTn>
                              </p:par>
                              <p:par>
                                <p:cTn id="20" presetID="22" presetClass="entr" presetSubtype="2" fill="hold" nodeType="withEffect">
                                  <p:stCondLst>
                                    <p:cond delay="750"/>
                                  </p:stCondLst>
                                  <p:childTnLst>
                                    <p:set>
                                      <p:cBhvr>
                                        <p:cTn id="21" dur="1" fill="hold">
                                          <p:stCondLst>
                                            <p:cond delay="0"/>
                                          </p:stCondLst>
                                        </p:cTn>
                                        <p:tgtEl>
                                          <p:spTgt spid="24"/>
                                        </p:tgtEl>
                                        <p:attrNameLst>
                                          <p:attrName>style.visibility</p:attrName>
                                        </p:attrNameLst>
                                      </p:cBhvr>
                                      <p:to>
                                        <p:strVal val="visible"/>
                                      </p:to>
                                    </p:set>
                                    <p:animEffect transition="in" filter="wipe(right)">
                                      <p:cBhvr>
                                        <p:cTn id="22" dur="500"/>
                                        <p:tgtEl>
                                          <p:spTgt spid="24"/>
                                        </p:tgtEl>
                                      </p:cBhvr>
                                    </p:animEffect>
                                  </p:childTnLst>
                                </p:cTn>
                              </p:par>
                              <p:par>
                                <p:cTn id="23" presetID="22" presetClass="entr" presetSubtype="2" fill="hold" nodeType="withEffect">
                                  <p:stCondLst>
                                    <p:cond delay="1000"/>
                                  </p:stCondLst>
                                  <p:childTnLst>
                                    <p:set>
                                      <p:cBhvr>
                                        <p:cTn id="24" dur="1" fill="hold">
                                          <p:stCondLst>
                                            <p:cond delay="0"/>
                                          </p:stCondLst>
                                        </p:cTn>
                                        <p:tgtEl>
                                          <p:spTgt spid="23"/>
                                        </p:tgtEl>
                                        <p:attrNameLst>
                                          <p:attrName>style.visibility</p:attrName>
                                        </p:attrNameLst>
                                      </p:cBhvr>
                                      <p:to>
                                        <p:strVal val="visible"/>
                                      </p:to>
                                    </p:set>
                                    <p:animEffect transition="in" filter="wipe(right)">
                                      <p:cBhvr>
                                        <p:cTn id="25" dur="500"/>
                                        <p:tgtEl>
                                          <p:spTgt spid="23"/>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9" grpId="0" bldLvl="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6095999" y="2231572"/>
            <a:ext cx="0" cy="4151085"/>
          </a:xfrm>
          <a:prstGeom prst="line">
            <a:avLst/>
          </a:prstGeom>
          <a:ln w="15875">
            <a:solidFill>
              <a:srgbClr val="1F4D77"/>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5297714" y="246743"/>
            <a:ext cx="1596571" cy="830997"/>
          </a:xfrm>
          <a:prstGeom prst="rect">
            <a:avLst/>
          </a:prstGeom>
          <a:noFill/>
        </p:spPr>
        <p:txBody>
          <a:bodyPr wrap="square" rtlCol="0">
            <a:spAutoFit/>
          </a:bodyPr>
          <a:lstStyle/>
          <a:p>
            <a:r>
              <a:rPr lang="zh-CN" altLang="en-US" sz="4800" b="1" dirty="0" smtClean="0">
                <a:solidFill>
                  <a:srgbClr val="1F4D77"/>
                </a:solidFill>
              </a:rPr>
              <a:t>目 录</a:t>
            </a:r>
            <a:endParaRPr lang="zh-CN" altLang="en-US" sz="4800" b="1" dirty="0">
              <a:solidFill>
                <a:srgbClr val="1F4D77"/>
              </a:solidFill>
            </a:endParaRPr>
          </a:p>
        </p:txBody>
      </p:sp>
      <p:sp>
        <p:nvSpPr>
          <p:cNvPr id="8" name="文本框 7"/>
          <p:cNvSpPr txBox="1"/>
          <p:nvPr/>
        </p:nvSpPr>
        <p:spPr>
          <a:xfrm>
            <a:off x="5370285" y="1077740"/>
            <a:ext cx="1524000" cy="369332"/>
          </a:xfrm>
          <a:prstGeom prst="rect">
            <a:avLst/>
          </a:prstGeom>
          <a:noFill/>
        </p:spPr>
        <p:txBody>
          <a:bodyPr wrap="square" rtlCol="0">
            <a:spAutoFit/>
          </a:bodyPr>
          <a:lstStyle/>
          <a:p>
            <a:r>
              <a:rPr lang="en-US" altLang="zh-CN" dirty="0" smtClean="0">
                <a:solidFill>
                  <a:srgbClr val="1F4D77"/>
                </a:solidFill>
              </a:rPr>
              <a:t>CONTENTS</a:t>
            </a:r>
            <a:endParaRPr lang="zh-CN" altLang="en-US" dirty="0">
              <a:solidFill>
                <a:srgbClr val="1F4D77"/>
              </a:solidFill>
            </a:endParaRPr>
          </a:p>
        </p:txBody>
      </p:sp>
      <p:cxnSp>
        <p:nvCxnSpPr>
          <p:cNvPr id="16" name="直接连接符 15"/>
          <p:cNvCxnSpPr/>
          <p:nvPr/>
        </p:nvCxnSpPr>
        <p:spPr>
          <a:xfrm flipH="1" flipV="1">
            <a:off x="6894285" y="665919"/>
            <a:ext cx="406400" cy="1"/>
          </a:xfrm>
          <a:prstGeom prst="line">
            <a:avLst/>
          </a:prstGeom>
          <a:ln w="1905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891314" y="665919"/>
            <a:ext cx="406400" cy="1"/>
          </a:xfrm>
          <a:prstGeom prst="line">
            <a:avLst/>
          </a:prstGeom>
          <a:ln w="19050" cap="rnd">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1523999" y="3456820"/>
            <a:ext cx="2714172"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1523999" y="5157410"/>
            <a:ext cx="2714172"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168399" y="2222746"/>
            <a:ext cx="711200" cy="71120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256391" y="2193625"/>
            <a:ext cx="535215" cy="769441"/>
          </a:xfrm>
          <a:prstGeom prst="rect">
            <a:avLst/>
          </a:prstGeom>
          <a:noFill/>
        </p:spPr>
        <p:txBody>
          <a:bodyPr wrap="square" rtlCol="0">
            <a:spAutoFit/>
          </a:bodyPr>
          <a:lstStyle/>
          <a:p>
            <a:r>
              <a:rPr lang="en-US" altLang="zh-CN" sz="4400" dirty="0" smtClean="0">
                <a:solidFill>
                  <a:schemeClr val="bg2">
                    <a:lumMod val="10000"/>
                  </a:schemeClr>
                </a:solidFill>
              </a:rPr>
              <a:t>1</a:t>
            </a:r>
            <a:endParaRPr lang="zh-CN" altLang="en-US" sz="4400" dirty="0">
              <a:solidFill>
                <a:schemeClr val="bg2">
                  <a:lumMod val="10000"/>
                </a:schemeClr>
              </a:solidFill>
            </a:endParaRPr>
          </a:p>
        </p:txBody>
      </p:sp>
      <p:sp>
        <p:nvSpPr>
          <p:cNvPr id="29" name="文本框 28"/>
          <p:cNvSpPr txBox="1"/>
          <p:nvPr/>
        </p:nvSpPr>
        <p:spPr>
          <a:xfrm>
            <a:off x="2068285" y="2469153"/>
            <a:ext cx="2460172" cy="460375"/>
          </a:xfrm>
          <a:prstGeom prst="rect">
            <a:avLst/>
          </a:prstGeom>
          <a:noFill/>
        </p:spPr>
        <p:txBody>
          <a:bodyPr wrap="square" rtlCol="0">
            <a:spAutoFit/>
          </a:bodyPr>
          <a:lstStyle/>
          <a:p>
            <a:r>
              <a:rPr lang="zh-CN" altLang="en-US" sz="2400" dirty="0" smtClean="0">
                <a:solidFill>
                  <a:schemeClr val="bg2">
                    <a:lumMod val="10000"/>
                  </a:schemeClr>
                </a:solidFill>
              </a:rPr>
              <a:t>自我介绍</a:t>
            </a:r>
          </a:p>
        </p:txBody>
      </p:sp>
      <p:cxnSp>
        <p:nvCxnSpPr>
          <p:cNvPr id="30" name="直接连接符 29"/>
          <p:cNvCxnSpPr/>
          <p:nvPr/>
        </p:nvCxnSpPr>
        <p:spPr>
          <a:xfrm>
            <a:off x="8040913" y="4307115"/>
            <a:ext cx="2714172"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168399" y="3951516"/>
            <a:ext cx="711200" cy="71120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256391" y="3922395"/>
            <a:ext cx="535215" cy="769441"/>
          </a:xfrm>
          <a:prstGeom prst="rect">
            <a:avLst/>
          </a:prstGeom>
          <a:noFill/>
        </p:spPr>
        <p:txBody>
          <a:bodyPr wrap="square" rtlCol="0">
            <a:spAutoFit/>
          </a:bodyPr>
          <a:lstStyle/>
          <a:p>
            <a:r>
              <a:rPr lang="en-US" altLang="zh-CN" sz="4400" dirty="0">
                <a:solidFill>
                  <a:schemeClr val="bg2">
                    <a:lumMod val="10000"/>
                  </a:schemeClr>
                </a:solidFill>
              </a:rPr>
              <a:t>2</a:t>
            </a:r>
            <a:endParaRPr lang="zh-CN" altLang="en-US" sz="4400" dirty="0">
              <a:solidFill>
                <a:schemeClr val="bg2">
                  <a:lumMod val="10000"/>
                </a:schemeClr>
              </a:solidFill>
            </a:endParaRPr>
          </a:p>
        </p:txBody>
      </p:sp>
      <p:sp>
        <p:nvSpPr>
          <p:cNvPr id="37" name="文本框 36"/>
          <p:cNvSpPr txBox="1"/>
          <p:nvPr/>
        </p:nvSpPr>
        <p:spPr>
          <a:xfrm>
            <a:off x="2068285" y="4197923"/>
            <a:ext cx="2460172" cy="460375"/>
          </a:xfrm>
          <a:prstGeom prst="rect">
            <a:avLst/>
          </a:prstGeom>
          <a:noFill/>
        </p:spPr>
        <p:txBody>
          <a:bodyPr wrap="square" rtlCol="0">
            <a:spAutoFit/>
          </a:bodyPr>
          <a:lstStyle/>
          <a:p>
            <a:r>
              <a:rPr lang="zh-CN" altLang="en-US" sz="2400" dirty="0" smtClean="0">
                <a:solidFill>
                  <a:schemeClr val="bg2">
                    <a:lumMod val="10000"/>
                  </a:schemeClr>
                </a:solidFill>
              </a:rPr>
              <a:t>职业生涯</a:t>
            </a:r>
          </a:p>
        </p:txBody>
      </p:sp>
      <p:sp>
        <p:nvSpPr>
          <p:cNvPr id="38" name="矩形 37"/>
          <p:cNvSpPr/>
          <p:nvPr/>
        </p:nvSpPr>
        <p:spPr>
          <a:xfrm>
            <a:off x="1168399" y="5652105"/>
            <a:ext cx="711200" cy="71120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1256391" y="5622984"/>
            <a:ext cx="535215" cy="769441"/>
          </a:xfrm>
          <a:prstGeom prst="rect">
            <a:avLst/>
          </a:prstGeom>
          <a:noFill/>
        </p:spPr>
        <p:txBody>
          <a:bodyPr wrap="square" rtlCol="0">
            <a:spAutoFit/>
          </a:bodyPr>
          <a:lstStyle/>
          <a:p>
            <a:r>
              <a:rPr lang="en-US" altLang="zh-CN" sz="4400" dirty="0">
                <a:solidFill>
                  <a:schemeClr val="bg2">
                    <a:lumMod val="10000"/>
                  </a:schemeClr>
                </a:solidFill>
              </a:rPr>
              <a:t>3</a:t>
            </a:r>
            <a:endParaRPr lang="zh-CN" altLang="en-US" sz="4400" dirty="0">
              <a:solidFill>
                <a:schemeClr val="bg2">
                  <a:lumMod val="10000"/>
                </a:schemeClr>
              </a:solidFill>
            </a:endParaRPr>
          </a:p>
        </p:txBody>
      </p:sp>
      <p:sp>
        <p:nvSpPr>
          <p:cNvPr id="40" name="文本框 39"/>
          <p:cNvSpPr txBox="1"/>
          <p:nvPr/>
        </p:nvSpPr>
        <p:spPr>
          <a:xfrm>
            <a:off x="2068285" y="5898512"/>
            <a:ext cx="2460172" cy="460375"/>
          </a:xfrm>
          <a:prstGeom prst="rect">
            <a:avLst/>
          </a:prstGeom>
          <a:noFill/>
        </p:spPr>
        <p:txBody>
          <a:bodyPr wrap="square" rtlCol="0">
            <a:spAutoFit/>
          </a:bodyPr>
          <a:lstStyle/>
          <a:p>
            <a:r>
              <a:rPr lang="zh-CN" altLang="en-US" sz="2400" dirty="0" smtClean="0">
                <a:solidFill>
                  <a:schemeClr val="bg2">
                    <a:lumMod val="10000"/>
                  </a:schemeClr>
                </a:solidFill>
              </a:rPr>
              <a:t>工作成果</a:t>
            </a:r>
          </a:p>
        </p:txBody>
      </p:sp>
      <p:sp>
        <p:nvSpPr>
          <p:cNvPr id="41" name="矩形 40"/>
          <p:cNvSpPr/>
          <p:nvPr/>
        </p:nvSpPr>
        <p:spPr>
          <a:xfrm>
            <a:off x="7554685" y="3006848"/>
            <a:ext cx="711200" cy="71120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7642677" y="2977727"/>
            <a:ext cx="535215" cy="769441"/>
          </a:xfrm>
          <a:prstGeom prst="rect">
            <a:avLst/>
          </a:prstGeom>
          <a:noFill/>
        </p:spPr>
        <p:txBody>
          <a:bodyPr wrap="square" rtlCol="0">
            <a:spAutoFit/>
          </a:bodyPr>
          <a:lstStyle/>
          <a:p>
            <a:r>
              <a:rPr lang="en-US" altLang="zh-CN" sz="4400" dirty="0">
                <a:solidFill>
                  <a:schemeClr val="bg2">
                    <a:lumMod val="10000"/>
                  </a:schemeClr>
                </a:solidFill>
              </a:rPr>
              <a:t>4</a:t>
            </a:r>
            <a:endParaRPr lang="zh-CN" altLang="en-US" sz="4400" dirty="0">
              <a:solidFill>
                <a:schemeClr val="bg2">
                  <a:lumMod val="10000"/>
                </a:schemeClr>
              </a:solidFill>
            </a:endParaRPr>
          </a:p>
        </p:txBody>
      </p:sp>
      <p:sp>
        <p:nvSpPr>
          <p:cNvPr id="43" name="文本框 42"/>
          <p:cNvSpPr txBox="1"/>
          <p:nvPr/>
        </p:nvSpPr>
        <p:spPr>
          <a:xfrm>
            <a:off x="8454571" y="3253255"/>
            <a:ext cx="2460172" cy="460375"/>
          </a:xfrm>
          <a:prstGeom prst="rect">
            <a:avLst/>
          </a:prstGeom>
          <a:noFill/>
        </p:spPr>
        <p:txBody>
          <a:bodyPr wrap="square" rtlCol="0">
            <a:spAutoFit/>
          </a:bodyPr>
          <a:lstStyle/>
          <a:p>
            <a:r>
              <a:rPr lang="zh-CN" altLang="en-US" sz="2400" dirty="0" smtClean="0">
                <a:solidFill>
                  <a:schemeClr val="bg2">
                    <a:lumMod val="10000"/>
                  </a:schemeClr>
                </a:solidFill>
              </a:rPr>
              <a:t>我眼中的高工</a:t>
            </a:r>
          </a:p>
        </p:txBody>
      </p:sp>
      <p:sp>
        <p:nvSpPr>
          <p:cNvPr id="44" name="矩形 43"/>
          <p:cNvSpPr/>
          <p:nvPr/>
        </p:nvSpPr>
        <p:spPr>
          <a:xfrm>
            <a:off x="7554685" y="4965538"/>
            <a:ext cx="711200" cy="711200"/>
          </a:xfrm>
          <a:prstGeom prst="rect">
            <a:avLst/>
          </a:prstGeom>
          <a:solidFill>
            <a:srgbClr val="FFFF00">
              <a:alpha val="3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文本框 44"/>
          <p:cNvSpPr txBox="1"/>
          <p:nvPr/>
        </p:nvSpPr>
        <p:spPr>
          <a:xfrm>
            <a:off x="7642677" y="4936417"/>
            <a:ext cx="535215" cy="769441"/>
          </a:xfrm>
          <a:prstGeom prst="rect">
            <a:avLst/>
          </a:prstGeom>
          <a:noFill/>
        </p:spPr>
        <p:txBody>
          <a:bodyPr wrap="square" rtlCol="0">
            <a:spAutoFit/>
          </a:bodyPr>
          <a:lstStyle/>
          <a:p>
            <a:r>
              <a:rPr lang="en-US" altLang="zh-CN" sz="4400" dirty="0">
                <a:solidFill>
                  <a:schemeClr val="bg2">
                    <a:lumMod val="10000"/>
                  </a:schemeClr>
                </a:solidFill>
              </a:rPr>
              <a:t>5</a:t>
            </a:r>
            <a:endParaRPr lang="zh-CN" altLang="en-US" sz="4400" dirty="0">
              <a:solidFill>
                <a:schemeClr val="bg2">
                  <a:lumMod val="10000"/>
                </a:schemeClr>
              </a:solidFill>
            </a:endParaRPr>
          </a:p>
        </p:txBody>
      </p:sp>
      <p:sp>
        <p:nvSpPr>
          <p:cNvPr id="46" name="文本框 45"/>
          <p:cNvSpPr txBox="1"/>
          <p:nvPr/>
        </p:nvSpPr>
        <p:spPr>
          <a:xfrm>
            <a:off x="8454571" y="5211945"/>
            <a:ext cx="2460172" cy="460375"/>
          </a:xfrm>
          <a:prstGeom prst="rect">
            <a:avLst/>
          </a:prstGeom>
          <a:noFill/>
        </p:spPr>
        <p:txBody>
          <a:bodyPr wrap="square" rtlCol="0">
            <a:spAutoFit/>
          </a:bodyPr>
          <a:lstStyle/>
          <a:p>
            <a:r>
              <a:rPr lang="zh-CN" altLang="en-US" sz="2400" dirty="0" smtClean="0">
                <a:solidFill>
                  <a:schemeClr val="bg2">
                    <a:lumMod val="10000"/>
                  </a:schemeClr>
                </a:solidFill>
              </a:rPr>
              <a:t>后续目标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000"/>
                                        <p:tgtEl>
                                          <p:spTgt spid="4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2000"/>
                                        <p:tgtEl>
                                          <p:spTgt spid="4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animEffect transition="in" filter="fade">
                                      <p:cBhvr>
                                        <p:cTn id="13" dur="2000"/>
                                        <p:tgtEl>
                                          <p:spTgt spid="4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2000"/>
                                        <p:tgtEl>
                                          <p:spTgt spid="4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2000"/>
                                        <p:tgtEl>
                                          <p:spTgt spid="4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animEffect transition="in" filter="fade">
                                      <p:cBhvr>
                                        <p:cTn id="22" dur="2000"/>
                                        <p:tgtEl>
                                          <p:spTgt spid="4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2000"/>
                                        <p:tgtEl>
                                          <p:spTgt spid="4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2000"/>
                                        <p:tgtEl>
                                          <p:spTgt spid="3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animEffect transition="in" filter="fade">
                                      <p:cBhvr>
                                        <p:cTn id="31" dur="2000"/>
                                        <p:tgtEl>
                                          <p:spTgt spid="38"/>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2000"/>
                                        <p:tgtEl>
                                          <p:spTgt spid="3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2000"/>
                                        <p:tgtEl>
                                          <p:spTgt spid="3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2000"/>
                                        <p:tgtEl>
                                          <p:spTgt spid="3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20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fade">
                                      <p:cBhvr>
                                        <p:cTn id="46" dur="2000"/>
                                        <p:tgtEl>
                                          <p:spTgt spid="2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P spid="29" grpId="0"/>
      <p:bldP spid="35" grpId="0" animBg="1"/>
      <p:bldP spid="36" grpId="0"/>
      <p:bldP spid="37" grpId="0"/>
      <p:bldP spid="38" grpId="0" animBg="1"/>
      <p:bldP spid="39" grpId="0"/>
      <p:bldP spid="40" grpId="0"/>
      <p:bldP spid="41" grpId="0" animBg="1"/>
      <p:bldP spid="42" grpId="0"/>
      <p:bldP spid="43" grpId="0"/>
      <p:bldP spid="44" grpId="0" animBg="1"/>
      <p:bldP spid="45" grpId="0"/>
      <p:bldP spid="4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6000" y="825500"/>
            <a:ext cx="5641975" cy="5521960"/>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033258" y="1493699"/>
            <a:ext cx="3897086" cy="3969385"/>
          </a:xfrm>
          <a:prstGeom prst="rect">
            <a:avLst/>
          </a:prstGeom>
          <a:noFill/>
        </p:spPr>
        <p:txBody>
          <a:bodyPr wrap="square" rtlCol="0">
            <a:spAutoFit/>
          </a:bodyPr>
          <a:lstStyle/>
          <a:p>
            <a:r>
              <a:rPr lang="zh-CN" altLang="en-US" dirty="0">
                <a:solidFill>
                  <a:srgbClr val="1F4D77"/>
                </a:solidFill>
              </a:rPr>
              <a:t>业余时间开发了一个日志分析工具：</a:t>
            </a:r>
            <a:r>
              <a:rPr lang="en-US" altLang="zh-CN" dirty="0">
                <a:solidFill>
                  <a:srgbClr val="1F4D77"/>
                </a:solidFill>
              </a:rPr>
              <a:t>LogTool</a:t>
            </a:r>
            <a:r>
              <a:rPr lang="zh-CN" altLang="en-US" dirty="0">
                <a:solidFill>
                  <a:srgbClr val="1F4D77"/>
                </a:solidFill>
              </a:rPr>
              <a:t>，支持单个日志和批量日志分析。可以对日志进行去重，因为有的报错可能再日志里重复很多次，再进行日志分析的时候就很麻烦有时候一天的日志可以有上万行，对日志出现次数进行统计可以显示出现次数最多的内容，可以更好的帮助开发人员分析日志，并且支持数据可视化，可以把分析结果存储再</a:t>
            </a:r>
            <a:r>
              <a:rPr lang="en-US" altLang="zh-CN" dirty="0">
                <a:solidFill>
                  <a:srgbClr val="1F4D77"/>
                </a:solidFill>
              </a:rPr>
              <a:t>ES</a:t>
            </a:r>
            <a:r>
              <a:rPr lang="zh-CN" altLang="en-US" dirty="0">
                <a:solidFill>
                  <a:srgbClr val="1F4D77"/>
                </a:solidFill>
              </a:rPr>
              <a:t>中并且用</a:t>
            </a:r>
            <a:r>
              <a:rPr lang="en-US" altLang="zh-CN" dirty="0">
                <a:solidFill>
                  <a:srgbClr val="1F4D77"/>
                </a:solidFill>
              </a:rPr>
              <a:t>Echarts</a:t>
            </a:r>
            <a:r>
              <a:rPr lang="zh-CN" altLang="en-US" dirty="0">
                <a:solidFill>
                  <a:srgbClr val="1F4D77"/>
                </a:solidFill>
              </a:rPr>
              <a:t>显示。</a:t>
            </a:r>
            <a:r>
              <a:rPr lang="zh-CN" altLang="en-US" dirty="0" smtClean="0">
                <a:solidFill>
                  <a:srgbClr val="1F4D77"/>
                </a:solidFill>
              </a:rPr>
              <a:t>项目在</a:t>
            </a:r>
            <a:r>
              <a:rPr lang="en-US" altLang="zh-CN" dirty="0" err="1" smtClean="0">
                <a:solidFill>
                  <a:srgbClr val="1F4D77"/>
                </a:solidFill>
              </a:rPr>
              <a:t>OepnApi</a:t>
            </a:r>
            <a:r>
              <a:rPr lang="zh-CN" altLang="en-US" dirty="0">
                <a:solidFill>
                  <a:srgbClr val="1F4D77"/>
                </a:solidFill>
              </a:rPr>
              <a:t>中的地址：http://open.thunisoft.com/zhangyunfan/logtool</a:t>
            </a:r>
          </a:p>
        </p:txBody>
      </p:sp>
      <p:pic>
        <p:nvPicPr>
          <p:cNvPr id="11" name="图片 10"/>
          <p:cNvPicPr>
            <a:picLocks noChangeAspect="1"/>
          </p:cNvPicPr>
          <p:nvPr/>
        </p:nvPicPr>
        <p:blipFill>
          <a:blip r:embed="rId2"/>
          <a:stretch>
            <a:fillRect/>
          </a:stretch>
        </p:blipFill>
        <p:spPr>
          <a:xfrm>
            <a:off x="-38100" y="3091180"/>
            <a:ext cx="3232150" cy="3256280"/>
          </a:xfrm>
          <a:prstGeom prst="rect">
            <a:avLst/>
          </a:prstGeom>
        </p:spPr>
      </p:pic>
      <p:pic>
        <p:nvPicPr>
          <p:cNvPr id="15" name="图片 14"/>
          <p:cNvPicPr>
            <a:picLocks noChangeAspect="1"/>
          </p:cNvPicPr>
          <p:nvPr/>
        </p:nvPicPr>
        <p:blipFill>
          <a:blip r:embed="rId3"/>
          <a:stretch>
            <a:fillRect/>
          </a:stretch>
        </p:blipFill>
        <p:spPr>
          <a:xfrm>
            <a:off x="3194685" y="3091180"/>
            <a:ext cx="2900680" cy="3256280"/>
          </a:xfrm>
          <a:prstGeom prst="rect">
            <a:avLst/>
          </a:prstGeom>
        </p:spPr>
      </p:pic>
      <p:pic>
        <p:nvPicPr>
          <p:cNvPr id="16" name="图片 15"/>
          <p:cNvPicPr>
            <a:picLocks noChangeAspect="1"/>
          </p:cNvPicPr>
          <p:nvPr/>
        </p:nvPicPr>
        <p:blipFill>
          <a:blip r:embed="rId4"/>
          <a:stretch>
            <a:fillRect/>
          </a:stretch>
        </p:blipFill>
        <p:spPr>
          <a:xfrm>
            <a:off x="-38100" y="309245"/>
            <a:ext cx="6267450" cy="27819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89388" y="825500"/>
            <a:ext cx="5641975" cy="5913230"/>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061833" y="993319"/>
            <a:ext cx="3897086" cy="5909310"/>
          </a:xfrm>
          <a:prstGeom prst="rect">
            <a:avLst/>
          </a:prstGeom>
          <a:noFill/>
        </p:spPr>
        <p:txBody>
          <a:bodyPr wrap="square" rtlCol="0">
            <a:spAutoFit/>
          </a:bodyPr>
          <a:lstStyle/>
          <a:p>
            <a:r>
              <a:rPr lang="zh-CN" altLang="en-US" dirty="0">
                <a:solidFill>
                  <a:srgbClr val="1F4D77"/>
                </a:solidFill>
              </a:rPr>
              <a:t>对新技术有好奇心，遇到问题有刨根问底的决心，</a:t>
            </a:r>
            <a:r>
              <a:rPr lang="zh-CN" altLang="en-US" dirty="0" smtClean="0">
                <a:solidFill>
                  <a:srgbClr val="1F4D77"/>
                </a:solidFill>
              </a:rPr>
              <a:t>今年在</a:t>
            </a:r>
            <a:r>
              <a:rPr lang="en-US" altLang="zh-CN" dirty="0" smtClean="0">
                <a:solidFill>
                  <a:srgbClr val="1F4D77"/>
                </a:solidFill>
              </a:rPr>
              <a:t>ADC</a:t>
            </a:r>
            <a:r>
              <a:rPr lang="zh-CN" altLang="en-US" dirty="0">
                <a:solidFill>
                  <a:srgbClr val="1F4D77"/>
                </a:solidFill>
              </a:rPr>
              <a:t>技术论坛上一共发</a:t>
            </a:r>
            <a:r>
              <a:rPr lang="zh-CN" altLang="en-US" dirty="0" smtClean="0">
                <a:solidFill>
                  <a:srgbClr val="1F4D77"/>
                </a:solidFill>
              </a:rPr>
              <a:t>了十一篇</a:t>
            </a:r>
            <a:r>
              <a:rPr lang="zh-CN" altLang="en-US" dirty="0">
                <a:solidFill>
                  <a:srgbClr val="1F4D77"/>
                </a:solidFill>
              </a:rPr>
              <a:t>帖子：</a:t>
            </a:r>
          </a:p>
          <a:p>
            <a:r>
              <a:rPr lang="zh-CN" altLang="en-US" dirty="0">
                <a:solidFill>
                  <a:srgbClr val="1F4D77"/>
                </a:solidFill>
              </a:rPr>
              <a:t>阿里巴巴开源神器——Arthas</a:t>
            </a:r>
          </a:p>
          <a:p>
            <a:r>
              <a:rPr lang="zh-CN" altLang="en-US" dirty="0">
                <a:solidFill>
                  <a:srgbClr val="1F4D77"/>
                </a:solidFill>
              </a:rPr>
              <a:t>PropertiesFactoryBean是如何去获取环境变量中的值来替换${}中的值的</a:t>
            </a:r>
          </a:p>
          <a:p>
            <a:r>
              <a:rPr lang="zh-CN" altLang="en-US" dirty="0">
                <a:solidFill>
                  <a:srgbClr val="1F4D77"/>
                </a:solidFill>
              </a:rPr>
              <a:t>在Docker环境下使用Arthas</a:t>
            </a:r>
          </a:p>
          <a:p>
            <a:r>
              <a:rPr lang="zh-CN" altLang="en-US" dirty="0">
                <a:solidFill>
                  <a:srgbClr val="1F4D77"/>
                </a:solidFill>
              </a:rPr>
              <a:t>谷歌的maven docker插件——jib</a:t>
            </a:r>
          </a:p>
          <a:p>
            <a:r>
              <a:rPr lang="zh-CN" altLang="en-US" dirty="0">
                <a:solidFill>
                  <a:srgbClr val="1F4D77"/>
                </a:solidFill>
              </a:rPr>
              <a:t>SpringBoot启动原理初探</a:t>
            </a:r>
          </a:p>
          <a:p>
            <a:r>
              <a:rPr lang="zh-CN" altLang="en-US" dirty="0">
                <a:solidFill>
                  <a:srgbClr val="1F4D77"/>
                </a:solidFill>
              </a:rPr>
              <a:t>SoanrQube集成Maven插件</a:t>
            </a:r>
          </a:p>
          <a:p>
            <a:r>
              <a:rPr lang="zh-CN" altLang="en-US" dirty="0">
                <a:solidFill>
                  <a:srgbClr val="1F4D77"/>
                </a:solidFill>
              </a:rPr>
              <a:t>springBoot项目替换jar包下lib目录下的jar包的class文件</a:t>
            </a:r>
          </a:p>
          <a:p>
            <a:r>
              <a:rPr lang="zh-CN" altLang="en-US" dirty="0">
                <a:solidFill>
                  <a:srgbClr val="1F4D77"/>
                </a:solidFill>
              </a:rPr>
              <a:t>java性能优化</a:t>
            </a:r>
          </a:p>
          <a:p>
            <a:r>
              <a:rPr lang="zh-CN" altLang="en-US" dirty="0">
                <a:solidFill>
                  <a:srgbClr val="1F4D77"/>
                </a:solidFill>
              </a:rPr>
              <a:t>老项目的倔强——自己实现RequestBody注解</a:t>
            </a:r>
          </a:p>
          <a:p>
            <a:r>
              <a:rPr lang="zh-CN" altLang="en-US" dirty="0">
                <a:solidFill>
                  <a:srgbClr val="1F4D77"/>
                </a:solidFill>
              </a:rPr>
              <a:t>老项目的倔强——自己实现RequestBody</a:t>
            </a:r>
            <a:r>
              <a:rPr lang="zh-CN" altLang="en-US" dirty="0" smtClean="0">
                <a:solidFill>
                  <a:srgbClr val="1F4D77"/>
                </a:solidFill>
              </a:rPr>
              <a:t>注解</a:t>
            </a:r>
            <a:endParaRPr lang="en-US" altLang="zh-CN" dirty="0" smtClean="0">
              <a:solidFill>
                <a:srgbClr val="1F4D77"/>
              </a:solidFill>
            </a:endParaRPr>
          </a:p>
          <a:p>
            <a:r>
              <a:rPr lang="zh-CN" altLang="en-US" dirty="0">
                <a:solidFill>
                  <a:srgbClr val="1F4D77"/>
                </a:solidFill>
              </a:rPr>
              <a:t>在</a:t>
            </a:r>
            <a:r>
              <a:rPr lang="en-US" altLang="zh-CN" dirty="0" err="1">
                <a:solidFill>
                  <a:srgbClr val="1F4D77"/>
                </a:solidFill>
              </a:rPr>
              <a:t>Spring2.5.6</a:t>
            </a:r>
            <a:r>
              <a:rPr lang="zh-CN" altLang="en-US" dirty="0">
                <a:solidFill>
                  <a:srgbClr val="1F4D77"/>
                </a:solidFill>
              </a:rPr>
              <a:t>上实现</a:t>
            </a:r>
            <a:r>
              <a:rPr lang="en-US" altLang="zh-CN" dirty="0">
                <a:solidFill>
                  <a:srgbClr val="1F4D77"/>
                </a:solidFill>
              </a:rPr>
              <a:t>Rest</a:t>
            </a:r>
            <a:r>
              <a:rPr lang="zh-CN" altLang="en-US" dirty="0">
                <a:solidFill>
                  <a:srgbClr val="1F4D77"/>
                </a:solidFill>
              </a:rPr>
              <a:t>风格的接口</a:t>
            </a:r>
            <a:endParaRPr lang="zh-CN" altLang="en-US" dirty="0" smtClean="0">
              <a:solidFill>
                <a:srgbClr val="1F4D77"/>
              </a:solidFill>
            </a:endParaRPr>
          </a:p>
          <a:p>
            <a:endParaRPr lang="zh-CN" altLang="en-US" dirty="0">
              <a:solidFill>
                <a:srgbClr val="1F4D77"/>
              </a:solidFill>
            </a:endParaRPr>
          </a:p>
        </p:txBody>
      </p:sp>
      <p:pic>
        <p:nvPicPr>
          <p:cNvPr id="2" name="图片 1"/>
          <p:cNvPicPr>
            <a:picLocks noChangeAspect="1"/>
          </p:cNvPicPr>
          <p:nvPr/>
        </p:nvPicPr>
        <p:blipFill>
          <a:blip r:embed="rId2"/>
          <a:stretch>
            <a:fillRect/>
          </a:stretch>
        </p:blipFill>
        <p:spPr>
          <a:xfrm>
            <a:off x="71120" y="825500"/>
            <a:ext cx="6024245" cy="5521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6000" y="825500"/>
            <a:ext cx="5641975" cy="5521960"/>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061833" y="993319"/>
            <a:ext cx="3897086" cy="2030095"/>
          </a:xfrm>
          <a:prstGeom prst="rect">
            <a:avLst/>
          </a:prstGeom>
          <a:noFill/>
        </p:spPr>
        <p:txBody>
          <a:bodyPr wrap="square" rtlCol="0">
            <a:spAutoFit/>
          </a:bodyPr>
          <a:lstStyle/>
          <a:p>
            <a:r>
              <a:rPr dirty="0">
                <a:solidFill>
                  <a:srgbClr val="1F4D77"/>
                </a:solidFill>
              </a:rPr>
              <a:t>在减刑假释开发中，发现编写制作文书的代码问题较多的问题，自己学习了Freemarker这个工具并且封装了一次，成功推广了Freemarker这种方式来制作文书的方式大大减少了减刑假释系统的代码问题，</a:t>
            </a:r>
            <a:r>
              <a:rPr dirty="0" smtClean="0">
                <a:solidFill>
                  <a:srgbClr val="1F4D77"/>
                </a:solidFill>
              </a:rPr>
              <a:t>也</a:t>
            </a:r>
            <a:r>
              <a:rPr lang="zh-CN" altLang="en-US" dirty="0" smtClean="0">
                <a:solidFill>
                  <a:srgbClr val="1F4D77"/>
                </a:solidFill>
              </a:rPr>
              <a:t>显著</a:t>
            </a:r>
            <a:r>
              <a:rPr dirty="0" err="1" smtClean="0">
                <a:solidFill>
                  <a:srgbClr val="1F4D77"/>
                </a:solidFill>
              </a:rPr>
              <a:t>提高了大家的编码效率</a:t>
            </a:r>
            <a:r>
              <a:rPr dirty="0">
                <a:solidFill>
                  <a:srgbClr val="1F4D77"/>
                </a:solidFill>
              </a:rPr>
              <a:t>。</a:t>
            </a:r>
          </a:p>
        </p:txBody>
      </p:sp>
      <p:pic>
        <p:nvPicPr>
          <p:cNvPr id="3" name="图片 2"/>
          <p:cNvPicPr>
            <a:picLocks noChangeAspect="1"/>
          </p:cNvPicPr>
          <p:nvPr/>
        </p:nvPicPr>
        <p:blipFill>
          <a:blip r:embed="rId2"/>
          <a:stretch>
            <a:fillRect/>
          </a:stretch>
        </p:blipFill>
        <p:spPr>
          <a:xfrm>
            <a:off x="9525" y="844743"/>
            <a:ext cx="6086475" cy="55219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6000" y="826135"/>
            <a:ext cx="5641975" cy="5521960"/>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7061833" y="993319"/>
            <a:ext cx="3897086" cy="2306955"/>
          </a:xfrm>
          <a:prstGeom prst="rect">
            <a:avLst/>
          </a:prstGeom>
          <a:noFill/>
        </p:spPr>
        <p:txBody>
          <a:bodyPr wrap="square" rtlCol="0">
            <a:spAutoFit/>
          </a:bodyPr>
          <a:lstStyle/>
          <a:p>
            <a:r>
              <a:rPr lang="zh-CN" dirty="0">
                <a:solidFill>
                  <a:srgbClr val="1F4D77"/>
                </a:solidFill>
              </a:rPr>
              <a:t>减刑假释数据库的加压数据前期由测试通过存储过程生产，但是到了后期表越来越多，表间关系越来越复杂，业务逻辑越来越复杂，前期造的加压数据很多变成了脏数据，然后现在又需要大量的加压数据，针对减刑假释系统的加压需求，我自己设计并且开发了减刑假释数据加压工具</a:t>
            </a:r>
          </a:p>
        </p:txBody>
      </p:sp>
      <p:pic>
        <p:nvPicPr>
          <p:cNvPr id="2" name="图片 1"/>
          <p:cNvPicPr>
            <a:picLocks noChangeAspect="1"/>
          </p:cNvPicPr>
          <p:nvPr/>
        </p:nvPicPr>
        <p:blipFill>
          <a:blip r:embed="rId2"/>
          <a:stretch>
            <a:fillRect/>
          </a:stretch>
        </p:blipFill>
        <p:spPr>
          <a:xfrm>
            <a:off x="-5715" y="825500"/>
            <a:ext cx="6101715" cy="5522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510313"/>
            <a:ext cx="12191999" cy="2347687"/>
          </a:xfrm>
          <a:prstGeom prst="rect">
            <a:avLst/>
          </a:prstGeom>
          <a:solidFill>
            <a:srgbClr val="A0C5E6">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0" y="0"/>
            <a:ext cx="12192000" cy="2347685"/>
          </a:xfrm>
          <a:prstGeom prst="rect">
            <a:avLst/>
          </a:prstGeom>
          <a:solidFill>
            <a:srgbClr val="80B1DE">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2888343" y="221343"/>
            <a:ext cx="6415314" cy="6415314"/>
          </a:xfrm>
          <a:prstGeom prst="ellipse">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403600" y="1554493"/>
            <a:ext cx="3614057" cy="461665"/>
          </a:xfrm>
          <a:prstGeom prst="rect">
            <a:avLst/>
          </a:prstGeom>
          <a:noFill/>
        </p:spPr>
        <p:txBody>
          <a:bodyPr wrap="square" rtlCol="0">
            <a:spAutoFit/>
          </a:bodyPr>
          <a:lstStyle/>
          <a:p>
            <a:r>
              <a:rPr lang="zh-CN" altLang="en-US" sz="2400" b="1" dirty="0" smtClean="0">
                <a:solidFill>
                  <a:schemeClr val="bg2">
                    <a:lumMod val="10000"/>
                  </a:schemeClr>
                </a:solidFill>
              </a:rPr>
              <a:t>团队人员培养</a:t>
            </a:r>
            <a:endParaRPr lang="zh-CN" altLang="en-US" sz="2400" b="1" dirty="0">
              <a:solidFill>
                <a:schemeClr val="bg2">
                  <a:lumMod val="10000"/>
                </a:schemeClr>
              </a:solidFill>
            </a:endParaRPr>
          </a:p>
        </p:txBody>
      </p:sp>
      <p:sp>
        <p:nvSpPr>
          <p:cNvPr id="7" name="文本框 6"/>
          <p:cNvSpPr txBox="1"/>
          <p:nvPr/>
        </p:nvSpPr>
        <p:spPr>
          <a:xfrm>
            <a:off x="3848494" y="2377324"/>
            <a:ext cx="3897086" cy="1938992"/>
          </a:xfrm>
          <a:prstGeom prst="rect">
            <a:avLst/>
          </a:prstGeom>
          <a:noFill/>
        </p:spPr>
        <p:txBody>
          <a:bodyPr wrap="square" rtlCol="0">
            <a:spAutoFit/>
          </a:bodyPr>
          <a:lstStyle/>
          <a:p>
            <a:r>
              <a:rPr lang="zh-CN" altLang="en-US" sz="2000" b="1" dirty="0" smtClean="0">
                <a:solidFill>
                  <a:schemeClr val="bg2">
                    <a:lumMod val="10000"/>
                  </a:schemeClr>
                </a:solidFill>
              </a:rPr>
              <a:t>带了两名徒弟：彭建忠和文忠迪，两位都以实习生身份入职，都在今年六月份顺利转正，现在定级都是初级，目标是今年年底培养成中级研发工程师，两年内培养成高级研发工程师</a:t>
            </a:r>
            <a:endParaRPr lang="zh-CN" altLang="en-US" sz="2000" b="1" dirty="0">
              <a:solidFill>
                <a:schemeClr val="bg2">
                  <a:lumMod val="10000"/>
                </a:schemeClr>
              </a:solidFill>
            </a:endParaRPr>
          </a:p>
        </p:txBody>
      </p:sp>
    </p:spTree>
    <p:extLst>
      <p:ext uri="{BB962C8B-B14F-4D97-AF65-F5344CB8AC3E}">
        <p14:creationId xmlns:p14="http://schemas.microsoft.com/office/powerpoint/2010/main" val="3687746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 name="矩形 2"/>
          <p:cNvSpPr/>
          <p:nvPr/>
        </p:nvSpPr>
        <p:spPr>
          <a:xfrm rot="12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 name="矩形 3"/>
          <p:cNvSpPr/>
          <p:nvPr/>
        </p:nvSpPr>
        <p:spPr>
          <a:xfrm rot="24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 name="矩形 4"/>
          <p:cNvSpPr/>
          <p:nvPr/>
        </p:nvSpPr>
        <p:spPr>
          <a:xfrm rot="36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 name="矩形 5"/>
          <p:cNvSpPr/>
          <p:nvPr/>
        </p:nvSpPr>
        <p:spPr>
          <a:xfrm rot="48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文本框 6"/>
          <p:cNvSpPr txBox="1"/>
          <p:nvPr/>
        </p:nvSpPr>
        <p:spPr>
          <a:xfrm>
            <a:off x="2583413" y="2903025"/>
            <a:ext cx="626847" cy="1015663"/>
          </a:xfrm>
          <a:prstGeom prst="rect">
            <a:avLst/>
          </a:prstGeom>
          <a:noFill/>
        </p:spPr>
        <p:txBody>
          <a:bodyPr wrap="square" rtlCol="0">
            <a:spAutoFit/>
          </a:bodyPr>
          <a:lstStyle/>
          <a:p>
            <a:r>
              <a:rPr lang="en-US" altLang="zh-CN" sz="6000" dirty="0" smtClean="0">
                <a:solidFill>
                  <a:srgbClr val="181717"/>
                </a:solidFill>
              </a:rPr>
              <a:t>4</a:t>
            </a:r>
            <a:endParaRPr lang="zh-CN" altLang="en-US" sz="6000" dirty="0">
              <a:solidFill>
                <a:srgbClr val="181717"/>
              </a:solidFill>
            </a:endParaRPr>
          </a:p>
        </p:txBody>
      </p:sp>
      <p:sp>
        <p:nvSpPr>
          <p:cNvPr id="8" name="文本框 7"/>
          <p:cNvSpPr txBox="1"/>
          <p:nvPr/>
        </p:nvSpPr>
        <p:spPr>
          <a:xfrm>
            <a:off x="4475865" y="2967335"/>
            <a:ext cx="4297680" cy="922020"/>
          </a:xfrm>
          <a:prstGeom prst="rect">
            <a:avLst/>
          </a:prstGeom>
          <a:noFill/>
        </p:spPr>
        <p:txBody>
          <a:bodyPr wrap="none" rtlCol="0">
            <a:spAutoFit/>
          </a:bodyPr>
          <a:lstStyle/>
          <a:p>
            <a:r>
              <a:rPr lang="zh-CN" altLang="en-US" sz="5400" dirty="0" smtClean="0">
                <a:solidFill>
                  <a:srgbClr val="181717"/>
                </a:solidFill>
              </a:rPr>
              <a:t>我眼中的高工</a:t>
            </a:r>
          </a:p>
        </p:txBody>
      </p:sp>
      <p:cxnSp>
        <p:nvCxnSpPr>
          <p:cNvPr id="10" name="直接连接符 9"/>
          <p:cNvCxnSpPr/>
          <p:nvPr/>
        </p:nvCxnSpPr>
        <p:spPr>
          <a:xfrm>
            <a:off x="5246035" y="2768600"/>
            <a:ext cx="48768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246035" y="4089400"/>
            <a:ext cx="48768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3850" y="1268412"/>
            <a:ext cx="11239500" cy="4999037"/>
          </a:xfrm>
          <a:prstGeom prst="rect">
            <a:avLst/>
          </a:prstGeom>
          <a:noFill/>
          <a:ln>
            <a:solidFill>
              <a:srgbClr val="1F4D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61925" y="1106488"/>
            <a:ext cx="323850" cy="323850"/>
          </a:xfrm>
          <a:prstGeom prst="rect">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4657725" y="490934"/>
            <a:ext cx="3638550" cy="1036638"/>
          </a:xfrm>
          <a:prstGeom prst="rect">
            <a:avLst/>
          </a:prstGeom>
          <a:blipFill dpi="0" rotWithShape="1">
            <a:blip r:embed="rId2"/>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4276725" y="750094"/>
            <a:ext cx="3638550" cy="1036638"/>
          </a:xfrm>
          <a:prstGeom prst="rect">
            <a:avLst/>
          </a:prstGeom>
          <a:blipFill dpi="0" rotWithShape="1">
            <a:blip r:embed="rId2"/>
            <a:srcRect/>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4929188" y="1050975"/>
            <a:ext cx="2371725" cy="460375"/>
          </a:xfrm>
          <a:prstGeom prst="rect">
            <a:avLst/>
          </a:prstGeom>
          <a:noFill/>
        </p:spPr>
        <p:txBody>
          <a:bodyPr wrap="square" rtlCol="0">
            <a:spAutoFit/>
          </a:bodyPr>
          <a:lstStyle/>
          <a:p>
            <a:r>
              <a:rPr lang="zh-CN" altLang="en-US" sz="2400" dirty="0" smtClean="0">
                <a:solidFill>
                  <a:srgbClr val="181717"/>
                </a:solidFill>
              </a:rPr>
              <a:t>我眼中的高工</a:t>
            </a:r>
          </a:p>
        </p:txBody>
      </p:sp>
      <p:cxnSp>
        <p:nvCxnSpPr>
          <p:cNvPr id="16" name="直接连接符 15"/>
          <p:cNvCxnSpPr/>
          <p:nvPr/>
        </p:nvCxnSpPr>
        <p:spPr>
          <a:xfrm>
            <a:off x="4910138" y="1527572"/>
            <a:ext cx="2371725" cy="0"/>
          </a:xfrm>
          <a:prstGeom prst="line">
            <a:avLst/>
          </a:prstGeom>
          <a:ln w="63500">
            <a:solidFill>
              <a:srgbClr val="1F4D77"/>
            </a:solidFill>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1516403" y="2482493"/>
            <a:ext cx="9159195" cy="1477328"/>
          </a:xfrm>
          <a:prstGeom prst="rect">
            <a:avLst/>
          </a:prstGeom>
          <a:noFill/>
        </p:spPr>
        <p:txBody>
          <a:bodyPr wrap="square" rtlCol="0">
            <a:spAutoFit/>
          </a:bodyPr>
          <a:lstStyle/>
          <a:p>
            <a:pPr algn="ctr"/>
            <a:r>
              <a:rPr lang="zh-CN" altLang="en-US" dirty="0">
                <a:solidFill>
                  <a:srgbClr val="1F4D77"/>
                </a:solidFill>
              </a:rPr>
              <a:t>能力越大责任越大，高级研发工程师不仅自己要技术过硬能够出色的完成的工作，还要能够帮助其他人解决问题。不仅仅要出色的完成工作还要利用业余时间完成一点小工具和组件来惠及其他人</a:t>
            </a:r>
            <a:r>
              <a:rPr lang="zh-CN" altLang="en-US" dirty="0" smtClean="0">
                <a:solidFill>
                  <a:srgbClr val="1F4D77"/>
                </a:solidFill>
              </a:rPr>
              <a:t>。作为团队的技术负责人，不仅要努力提升自己的技术水平也要用心于提升整个团队的技术能力和技术氛围，应该要定期（至少一月一次）组织组内成员培训分享，更要鼓励团队成员多在技术论坛上发帖子，提升大家在研发中心的影响力。</a:t>
            </a:r>
            <a:endParaRPr lang="zh-CN" altLang="en-US" dirty="0">
              <a:solidFill>
                <a:srgbClr val="1F4D77"/>
              </a:solidFill>
            </a:endParaRPr>
          </a:p>
        </p:txBody>
      </p:sp>
      <p:cxnSp>
        <p:nvCxnSpPr>
          <p:cNvPr id="7" name="直接连接符 6"/>
          <p:cNvCxnSpPr/>
          <p:nvPr/>
        </p:nvCxnSpPr>
        <p:spPr>
          <a:xfrm>
            <a:off x="1780209" y="4374216"/>
            <a:ext cx="8128000" cy="0"/>
          </a:xfrm>
          <a:prstGeom prst="line">
            <a:avLst/>
          </a:prstGeom>
          <a:ln>
            <a:solidFill>
              <a:srgbClr val="FFFF00">
                <a:alpha val="60000"/>
              </a:srgb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path" presetSubtype="0" fill="hold" grpId="0" nodeType="clickEffect">
                                  <p:stCondLst>
                                    <p:cond delay="0"/>
                                  </p:stCondLst>
                                  <p:childTnLst>
                                    <p:animMotion origin="layout" path="M -2.08333E-6 -4.07407E-6 L 0.92031 -4.07407E-6 L 0.92031 0.72894 L -2.08333E-6 0.72894 L -2.08333E-6 -4.07407E-6 Z " pathEditMode="relative" rAng="0" ptsTypes="AAAAA">
                                      <p:cBhvr>
                                        <p:cTn id="6" dur="3000" fill="hold"/>
                                        <p:tgtEl>
                                          <p:spTgt spid="13"/>
                                        </p:tgtEl>
                                        <p:attrNameLst>
                                          <p:attrName>ppt_x</p:attrName>
                                          <p:attrName>ppt_y</p:attrName>
                                        </p:attrNameLst>
                                      </p:cBhvr>
                                      <p:rCtr x="46016" y="36435"/>
                                    </p:animMotion>
                                  </p:childTnLst>
                                </p:cTn>
                              </p:par>
                              <p:par>
                                <p:cTn id="7" presetID="22" presetClass="entr" presetSubtype="8"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animEffect transition="in" filter="wipe(left)">
                                      <p:cBhvr>
                                        <p:cTn id="9"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 name="矩形 2"/>
          <p:cNvSpPr/>
          <p:nvPr/>
        </p:nvSpPr>
        <p:spPr>
          <a:xfrm rot="12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 name="矩形 3"/>
          <p:cNvSpPr/>
          <p:nvPr/>
        </p:nvSpPr>
        <p:spPr>
          <a:xfrm rot="24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 name="矩形 4"/>
          <p:cNvSpPr/>
          <p:nvPr/>
        </p:nvSpPr>
        <p:spPr>
          <a:xfrm rot="36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 name="矩形 5"/>
          <p:cNvSpPr/>
          <p:nvPr/>
        </p:nvSpPr>
        <p:spPr>
          <a:xfrm rot="48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文本框 6"/>
          <p:cNvSpPr txBox="1"/>
          <p:nvPr/>
        </p:nvSpPr>
        <p:spPr>
          <a:xfrm>
            <a:off x="2583413" y="2903025"/>
            <a:ext cx="626847" cy="1015663"/>
          </a:xfrm>
          <a:prstGeom prst="rect">
            <a:avLst/>
          </a:prstGeom>
          <a:noFill/>
        </p:spPr>
        <p:txBody>
          <a:bodyPr wrap="square" rtlCol="0">
            <a:spAutoFit/>
          </a:bodyPr>
          <a:lstStyle/>
          <a:p>
            <a:r>
              <a:rPr lang="en-US" altLang="zh-CN" sz="6000" dirty="0" smtClean="0">
                <a:solidFill>
                  <a:srgbClr val="181717"/>
                </a:solidFill>
              </a:rPr>
              <a:t>5</a:t>
            </a:r>
            <a:endParaRPr lang="zh-CN" altLang="en-US" sz="6000" dirty="0">
              <a:solidFill>
                <a:srgbClr val="181717"/>
              </a:solidFill>
            </a:endParaRPr>
          </a:p>
        </p:txBody>
      </p:sp>
      <p:sp>
        <p:nvSpPr>
          <p:cNvPr id="8" name="文本框 7"/>
          <p:cNvSpPr txBox="1"/>
          <p:nvPr/>
        </p:nvSpPr>
        <p:spPr>
          <a:xfrm>
            <a:off x="4475865" y="2967335"/>
            <a:ext cx="2926080" cy="922020"/>
          </a:xfrm>
          <a:prstGeom prst="rect">
            <a:avLst/>
          </a:prstGeom>
          <a:noFill/>
        </p:spPr>
        <p:txBody>
          <a:bodyPr wrap="none" rtlCol="0">
            <a:spAutoFit/>
          </a:bodyPr>
          <a:lstStyle/>
          <a:p>
            <a:r>
              <a:rPr lang="zh-CN" altLang="en-US" sz="5400" dirty="0" smtClean="0">
                <a:solidFill>
                  <a:srgbClr val="181717"/>
                </a:solidFill>
              </a:rPr>
              <a:t>后续目标</a:t>
            </a:r>
          </a:p>
        </p:txBody>
      </p:sp>
      <p:cxnSp>
        <p:nvCxnSpPr>
          <p:cNvPr id="10" name="直接连接符 9"/>
          <p:cNvCxnSpPr/>
          <p:nvPr/>
        </p:nvCxnSpPr>
        <p:spPr>
          <a:xfrm>
            <a:off x="5246035" y="2768600"/>
            <a:ext cx="48768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246035" y="4089400"/>
            <a:ext cx="48768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10" name="矩形 9"/>
          <p:cNvSpPr/>
          <p:nvPr/>
        </p:nvSpPr>
        <p:spPr>
          <a:xfrm>
            <a:off x="-30480" y="861060"/>
            <a:ext cx="12192000" cy="513588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p:cNvCxnSpPr/>
          <p:nvPr/>
        </p:nvCxnSpPr>
        <p:spPr>
          <a:xfrm>
            <a:off x="7365581" y="3615393"/>
            <a:ext cx="0" cy="801300"/>
          </a:xfrm>
          <a:prstGeom prst="line">
            <a:avLst/>
          </a:prstGeom>
          <a:ln>
            <a:solidFill>
              <a:srgbClr val="9DC3E6"/>
            </a:solidFill>
          </a:ln>
        </p:spPr>
        <p:style>
          <a:lnRef idx="1">
            <a:schemeClr val="accent1"/>
          </a:lnRef>
          <a:fillRef idx="0">
            <a:schemeClr val="accent1"/>
          </a:fillRef>
          <a:effectRef idx="0">
            <a:schemeClr val="accent1"/>
          </a:effectRef>
          <a:fontRef idx="minor">
            <a:schemeClr val="tx1"/>
          </a:fontRef>
        </p:style>
      </p:cxnSp>
      <p:sp>
        <p:nvSpPr>
          <p:cNvPr id="9" name="任意多边形 8"/>
          <p:cNvSpPr/>
          <p:nvPr/>
        </p:nvSpPr>
        <p:spPr>
          <a:xfrm>
            <a:off x="9586684" y="3204025"/>
            <a:ext cx="3033486" cy="449943"/>
          </a:xfrm>
          <a:custGeom>
            <a:avLst/>
            <a:gdLst>
              <a:gd name="connsiteX0" fmla="*/ 0 w 3033486"/>
              <a:gd name="connsiteY0" fmla="*/ 0 h 449943"/>
              <a:gd name="connsiteX1" fmla="*/ 3033486 w 3033486"/>
              <a:gd name="connsiteY1" fmla="*/ 0 h 449943"/>
              <a:gd name="connsiteX2" fmla="*/ 2639786 w 3033486"/>
              <a:gd name="connsiteY2" fmla="*/ 224972 h 449943"/>
              <a:gd name="connsiteX3" fmla="*/ 3033486 w 3033486"/>
              <a:gd name="connsiteY3" fmla="*/ 449943 h 449943"/>
              <a:gd name="connsiteX4" fmla="*/ 0 w 3033486"/>
              <a:gd name="connsiteY4" fmla="*/ 449943 h 449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486" h="449943">
                <a:moveTo>
                  <a:pt x="0" y="0"/>
                </a:moveTo>
                <a:lnTo>
                  <a:pt x="3033486" y="0"/>
                </a:lnTo>
                <a:lnTo>
                  <a:pt x="2639786" y="224972"/>
                </a:lnTo>
                <a:lnTo>
                  <a:pt x="3033486" y="449943"/>
                </a:lnTo>
                <a:lnTo>
                  <a:pt x="0" y="449943"/>
                </a:ln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a:off x="7589230" y="3204028"/>
            <a:ext cx="3033486" cy="449943"/>
          </a:xfrm>
          <a:custGeom>
            <a:avLst/>
            <a:gdLst>
              <a:gd name="connsiteX0" fmla="*/ 0 w 3033486"/>
              <a:gd name="connsiteY0" fmla="*/ 0 h 449943"/>
              <a:gd name="connsiteX1" fmla="*/ 3033486 w 3033486"/>
              <a:gd name="connsiteY1" fmla="*/ 0 h 449943"/>
              <a:gd name="connsiteX2" fmla="*/ 2639786 w 3033486"/>
              <a:gd name="connsiteY2" fmla="*/ 224972 h 449943"/>
              <a:gd name="connsiteX3" fmla="*/ 3033486 w 3033486"/>
              <a:gd name="connsiteY3" fmla="*/ 449943 h 449943"/>
              <a:gd name="connsiteX4" fmla="*/ 0 w 3033486"/>
              <a:gd name="connsiteY4" fmla="*/ 449943 h 449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486" h="449943">
                <a:moveTo>
                  <a:pt x="0" y="0"/>
                </a:moveTo>
                <a:lnTo>
                  <a:pt x="3033486" y="0"/>
                </a:lnTo>
                <a:lnTo>
                  <a:pt x="2639786" y="224972"/>
                </a:lnTo>
                <a:lnTo>
                  <a:pt x="3033486" y="449943"/>
                </a:lnTo>
                <a:lnTo>
                  <a:pt x="0" y="449943"/>
                </a:ln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6"/>
          <p:cNvSpPr/>
          <p:nvPr/>
        </p:nvSpPr>
        <p:spPr>
          <a:xfrm>
            <a:off x="5591774" y="3204026"/>
            <a:ext cx="3033486" cy="449943"/>
          </a:xfrm>
          <a:custGeom>
            <a:avLst/>
            <a:gdLst>
              <a:gd name="connsiteX0" fmla="*/ 0 w 3033486"/>
              <a:gd name="connsiteY0" fmla="*/ 0 h 449943"/>
              <a:gd name="connsiteX1" fmla="*/ 3033486 w 3033486"/>
              <a:gd name="connsiteY1" fmla="*/ 0 h 449943"/>
              <a:gd name="connsiteX2" fmla="*/ 2639786 w 3033486"/>
              <a:gd name="connsiteY2" fmla="*/ 224972 h 449943"/>
              <a:gd name="connsiteX3" fmla="*/ 3033486 w 3033486"/>
              <a:gd name="connsiteY3" fmla="*/ 449943 h 449943"/>
              <a:gd name="connsiteX4" fmla="*/ 0 w 3033486"/>
              <a:gd name="connsiteY4" fmla="*/ 449943 h 449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486" h="449943">
                <a:moveTo>
                  <a:pt x="0" y="0"/>
                </a:moveTo>
                <a:lnTo>
                  <a:pt x="3033486" y="0"/>
                </a:lnTo>
                <a:lnTo>
                  <a:pt x="2639786" y="224972"/>
                </a:lnTo>
                <a:lnTo>
                  <a:pt x="3033486" y="449943"/>
                </a:lnTo>
                <a:lnTo>
                  <a:pt x="0" y="449943"/>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任意多边形 5"/>
          <p:cNvSpPr/>
          <p:nvPr/>
        </p:nvSpPr>
        <p:spPr>
          <a:xfrm>
            <a:off x="3594318" y="3204027"/>
            <a:ext cx="3033486" cy="449943"/>
          </a:xfrm>
          <a:custGeom>
            <a:avLst/>
            <a:gdLst>
              <a:gd name="connsiteX0" fmla="*/ 0 w 3033486"/>
              <a:gd name="connsiteY0" fmla="*/ 0 h 449943"/>
              <a:gd name="connsiteX1" fmla="*/ 3033486 w 3033486"/>
              <a:gd name="connsiteY1" fmla="*/ 0 h 449943"/>
              <a:gd name="connsiteX2" fmla="*/ 2639786 w 3033486"/>
              <a:gd name="connsiteY2" fmla="*/ 224972 h 449943"/>
              <a:gd name="connsiteX3" fmla="*/ 3033486 w 3033486"/>
              <a:gd name="connsiteY3" fmla="*/ 449943 h 449943"/>
              <a:gd name="connsiteX4" fmla="*/ 0 w 3033486"/>
              <a:gd name="connsiteY4" fmla="*/ 449943 h 449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486" h="449943">
                <a:moveTo>
                  <a:pt x="0" y="0"/>
                </a:moveTo>
                <a:lnTo>
                  <a:pt x="3033486" y="0"/>
                </a:lnTo>
                <a:lnTo>
                  <a:pt x="2639786" y="224972"/>
                </a:lnTo>
                <a:lnTo>
                  <a:pt x="3033486" y="449943"/>
                </a:lnTo>
                <a:lnTo>
                  <a:pt x="0" y="44994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任意多边形 4"/>
          <p:cNvSpPr/>
          <p:nvPr/>
        </p:nvSpPr>
        <p:spPr>
          <a:xfrm>
            <a:off x="1596862" y="3204028"/>
            <a:ext cx="3033486" cy="449943"/>
          </a:xfrm>
          <a:custGeom>
            <a:avLst/>
            <a:gdLst>
              <a:gd name="connsiteX0" fmla="*/ 0 w 3033486"/>
              <a:gd name="connsiteY0" fmla="*/ 0 h 449943"/>
              <a:gd name="connsiteX1" fmla="*/ 3033486 w 3033486"/>
              <a:gd name="connsiteY1" fmla="*/ 0 h 449943"/>
              <a:gd name="connsiteX2" fmla="*/ 2639786 w 3033486"/>
              <a:gd name="connsiteY2" fmla="*/ 224972 h 449943"/>
              <a:gd name="connsiteX3" fmla="*/ 3033486 w 3033486"/>
              <a:gd name="connsiteY3" fmla="*/ 449943 h 449943"/>
              <a:gd name="connsiteX4" fmla="*/ 0 w 3033486"/>
              <a:gd name="connsiteY4" fmla="*/ 449943 h 449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486" h="449943">
                <a:moveTo>
                  <a:pt x="0" y="0"/>
                </a:moveTo>
                <a:lnTo>
                  <a:pt x="3033486" y="0"/>
                </a:lnTo>
                <a:lnTo>
                  <a:pt x="2639786" y="224972"/>
                </a:lnTo>
                <a:lnTo>
                  <a:pt x="3033486" y="449943"/>
                </a:lnTo>
                <a:lnTo>
                  <a:pt x="0" y="449943"/>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任意多边形 3"/>
          <p:cNvSpPr/>
          <p:nvPr/>
        </p:nvSpPr>
        <p:spPr>
          <a:xfrm>
            <a:off x="-400594" y="3204028"/>
            <a:ext cx="3033486" cy="449943"/>
          </a:xfrm>
          <a:custGeom>
            <a:avLst/>
            <a:gdLst>
              <a:gd name="connsiteX0" fmla="*/ 0 w 3033486"/>
              <a:gd name="connsiteY0" fmla="*/ 0 h 449943"/>
              <a:gd name="connsiteX1" fmla="*/ 3033486 w 3033486"/>
              <a:gd name="connsiteY1" fmla="*/ 0 h 449943"/>
              <a:gd name="connsiteX2" fmla="*/ 2639786 w 3033486"/>
              <a:gd name="connsiteY2" fmla="*/ 224972 h 449943"/>
              <a:gd name="connsiteX3" fmla="*/ 3033486 w 3033486"/>
              <a:gd name="connsiteY3" fmla="*/ 449943 h 449943"/>
              <a:gd name="connsiteX4" fmla="*/ 0 w 3033486"/>
              <a:gd name="connsiteY4" fmla="*/ 449943 h 449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33486" h="449943">
                <a:moveTo>
                  <a:pt x="0" y="0"/>
                </a:moveTo>
                <a:lnTo>
                  <a:pt x="3033486" y="0"/>
                </a:lnTo>
                <a:lnTo>
                  <a:pt x="2639786" y="224972"/>
                </a:lnTo>
                <a:lnTo>
                  <a:pt x="3033486" y="449943"/>
                </a:lnTo>
                <a:lnTo>
                  <a:pt x="0" y="449943"/>
                </a:lnTo>
                <a:close/>
              </a:path>
            </a:pathLst>
          </a:custGeom>
          <a:solidFill>
            <a:srgbClr val="1F4D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接连接符 11"/>
          <p:cNvCxnSpPr/>
          <p:nvPr/>
        </p:nvCxnSpPr>
        <p:spPr>
          <a:xfrm flipV="1">
            <a:off x="685800" y="2255520"/>
            <a:ext cx="0" cy="948506"/>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85800" y="2514600"/>
            <a:ext cx="548640" cy="0"/>
          </a:xfrm>
          <a:prstGeom prst="line">
            <a:avLst/>
          </a:prstGeom>
          <a:ln>
            <a:solidFill>
              <a:srgbClr val="1F4D77"/>
            </a:solidFill>
            <a:prstDash val="dash"/>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1189443" y="2385059"/>
            <a:ext cx="259081" cy="259081"/>
          </a:xfrm>
          <a:prstGeom prst="ellipse">
            <a:avLst/>
          </a:prstGeom>
          <a:solidFill>
            <a:srgbClr val="1F4D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85800" y="1356141"/>
            <a:ext cx="1672772" cy="923330"/>
          </a:xfrm>
          <a:prstGeom prst="rect">
            <a:avLst/>
          </a:prstGeom>
          <a:noFill/>
        </p:spPr>
        <p:txBody>
          <a:bodyPr wrap="square" rtlCol="0">
            <a:spAutoFit/>
          </a:bodyPr>
          <a:lstStyle/>
          <a:p>
            <a:pPr algn="dist"/>
            <a:r>
              <a:rPr lang="zh-CN" altLang="en-US" dirty="0" smtClean="0"/>
              <a:t>优化减刑假释、减刑假释国产化</a:t>
            </a:r>
          </a:p>
        </p:txBody>
      </p:sp>
      <p:sp>
        <p:nvSpPr>
          <p:cNvPr id="18" name="文本框 17"/>
          <p:cNvSpPr txBox="1"/>
          <p:nvPr/>
        </p:nvSpPr>
        <p:spPr>
          <a:xfrm>
            <a:off x="170601" y="650619"/>
            <a:ext cx="2852521" cy="460375"/>
          </a:xfrm>
          <a:prstGeom prst="rect">
            <a:avLst/>
          </a:prstGeom>
          <a:noFill/>
        </p:spPr>
        <p:txBody>
          <a:bodyPr wrap="square" rtlCol="0">
            <a:spAutoFit/>
          </a:bodyPr>
          <a:lstStyle/>
          <a:p>
            <a:pPr algn="dist"/>
            <a:r>
              <a:rPr lang="zh-CN" altLang="en-US" sz="2400" b="1" dirty="0">
                <a:solidFill>
                  <a:srgbClr val="181717"/>
                </a:solidFill>
              </a:rPr>
              <a:t>工作目标</a:t>
            </a:r>
          </a:p>
        </p:txBody>
      </p:sp>
      <p:cxnSp>
        <p:nvCxnSpPr>
          <p:cNvPr id="20" name="直接连接符 19"/>
          <p:cNvCxnSpPr/>
          <p:nvPr/>
        </p:nvCxnSpPr>
        <p:spPr>
          <a:xfrm>
            <a:off x="3287949" y="3653968"/>
            <a:ext cx="0" cy="801300"/>
          </a:xfrm>
          <a:prstGeom prst="line">
            <a:avLst/>
          </a:prstGeom>
          <a:ln>
            <a:solidFill>
              <a:srgbClr val="2E75B6"/>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287544" y="4182894"/>
            <a:ext cx="325824" cy="0"/>
          </a:xfrm>
          <a:prstGeom prst="line">
            <a:avLst/>
          </a:prstGeom>
          <a:ln>
            <a:solidFill>
              <a:srgbClr val="2E75B6"/>
            </a:solidFill>
            <a:prstDash val="dash"/>
          </a:ln>
        </p:spPr>
        <p:style>
          <a:lnRef idx="1">
            <a:schemeClr val="accent1"/>
          </a:lnRef>
          <a:fillRef idx="0">
            <a:schemeClr val="accent1"/>
          </a:fillRef>
          <a:effectRef idx="0">
            <a:schemeClr val="accent1"/>
          </a:effectRef>
          <a:fontRef idx="minor">
            <a:schemeClr val="tx1"/>
          </a:fontRef>
        </p:style>
      </p:cxnSp>
      <p:sp>
        <p:nvSpPr>
          <p:cNvPr id="23" name="椭圆 22"/>
          <p:cNvSpPr/>
          <p:nvPr/>
        </p:nvSpPr>
        <p:spPr>
          <a:xfrm>
            <a:off x="3598852" y="4064143"/>
            <a:ext cx="259081" cy="259081"/>
          </a:xfrm>
          <a:prstGeom prst="ellipse">
            <a:avLst/>
          </a:prstGeom>
          <a:solidFill>
            <a:srgbClr val="2E75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3287949" y="4434612"/>
            <a:ext cx="1672772" cy="923330"/>
          </a:xfrm>
          <a:prstGeom prst="rect">
            <a:avLst/>
          </a:prstGeom>
          <a:noFill/>
        </p:spPr>
        <p:txBody>
          <a:bodyPr wrap="square" rtlCol="0">
            <a:spAutoFit/>
          </a:bodyPr>
          <a:lstStyle/>
          <a:p>
            <a:pPr algn="dist"/>
            <a:r>
              <a:rPr lang="zh-CN" altLang="en-US" dirty="0"/>
              <a:t>至少两个月举办一次培训分享</a:t>
            </a:r>
          </a:p>
        </p:txBody>
      </p:sp>
      <p:cxnSp>
        <p:nvCxnSpPr>
          <p:cNvPr id="29" name="直接连接符 28"/>
          <p:cNvCxnSpPr/>
          <p:nvPr/>
        </p:nvCxnSpPr>
        <p:spPr>
          <a:xfrm flipV="1">
            <a:off x="5791418" y="2255520"/>
            <a:ext cx="0" cy="948506"/>
          </a:xfrm>
          <a:prstGeom prst="line">
            <a:avLst/>
          </a:prstGeom>
          <a:ln>
            <a:solidFill>
              <a:srgbClr val="5B9BD5"/>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5791418" y="2514600"/>
            <a:ext cx="548640" cy="0"/>
          </a:xfrm>
          <a:prstGeom prst="line">
            <a:avLst/>
          </a:prstGeom>
          <a:ln>
            <a:solidFill>
              <a:srgbClr val="5B9BD5"/>
            </a:solidFill>
            <a:prstDash val="dash"/>
          </a:ln>
        </p:spPr>
        <p:style>
          <a:lnRef idx="1">
            <a:schemeClr val="accent1"/>
          </a:lnRef>
          <a:fillRef idx="0">
            <a:schemeClr val="accent1"/>
          </a:fillRef>
          <a:effectRef idx="0">
            <a:schemeClr val="accent1"/>
          </a:effectRef>
          <a:fontRef idx="minor">
            <a:schemeClr val="tx1"/>
          </a:fontRef>
        </p:style>
      </p:cxnSp>
      <p:sp>
        <p:nvSpPr>
          <p:cNvPr id="31" name="椭圆 30"/>
          <p:cNvSpPr/>
          <p:nvPr/>
        </p:nvSpPr>
        <p:spPr>
          <a:xfrm>
            <a:off x="6295061" y="2385059"/>
            <a:ext cx="259081" cy="259081"/>
          </a:xfrm>
          <a:prstGeom prst="ellipse">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p:cNvSpPr txBox="1"/>
          <p:nvPr/>
        </p:nvSpPr>
        <p:spPr>
          <a:xfrm>
            <a:off x="5791418" y="1401680"/>
            <a:ext cx="1672772" cy="922020"/>
          </a:xfrm>
          <a:prstGeom prst="rect">
            <a:avLst/>
          </a:prstGeom>
          <a:noFill/>
        </p:spPr>
        <p:txBody>
          <a:bodyPr wrap="square" rtlCol="0">
            <a:spAutoFit/>
          </a:bodyPr>
          <a:lstStyle/>
          <a:p>
            <a:pPr algn="dist"/>
            <a:r>
              <a:rPr lang="zh-CN" altLang="en-US" dirty="0" smtClean="0"/>
              <a:t>培养同组的其他人让我们小组有更多高工</a:t>
            </a:r>
          </a:p>
        </p:txBody>
      </p:sp>
      <p:cxnSp>
        <p:nvCxnSpPr>
          <p:cNvPr id="34" name="直接连接符 33"/>
          <p:cNvCxnSpPr/>
          <p:nvPr/>
        </p:nvCxnSpPr>
        <p:spPr>
          <a:xfrm>
            <a:off x="7365176" y="4144319"/>
            <a:ext cx="325824" cy="0"/>
          </a:xfrm>
          <a:prstGeom prst="line">
            <a:avLst/>
          </a:prstGeom>
          <a:ln>
            <a:solidFill>
              <a:srgbClr val="9DC3E6"/>
            </a:solidFill>
            <a:prstDash val="dash"/>
          </a:ln>
        </p:spPr>
        <p:style>
          <a:lnRef idx="1">
            <a:schemeClr val="accent1"/>
          </a:lnRef>
          <a:fillRef idx="0">
            <a:schemeClr val="accent1"/>
          </a:fillRef>
          <a:effectRef idx="0">
            <a:schemeClr val="accent1"/>
          </a:effectRef>
          <a:fontRef idx="minor">
            <a:schemeClr val="tx1"/>
          </a:fontRef>
        </p:style>
      </p:cxnSp>
      <p:sp>
        <p:nvSpPr>
          <p:cNvPr id="35" name="椭圆 34"/>
          <p:cNvSpPr/>
          <p:nvPr/>
        </p:nvSpPr>
        <p:spPr>
          <a:xfrm>
            <a:off x="7676484" y="4025568"/>
            <a:ext cx="259081" cy="259081"/>
          </a:xfrm>
          <a:prstGeom prst="ellipse">
            <a:avLst/>
          </a:prstGeom>
          <a:solidFill>
            <a:srgbClr val="9DC3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365176" y="4358691"/>
            <a:ext cx="1672772" cy="1200329"/>
          </a:xfrm>
          <a:prstGeom prst="rect">
            <a:avLst/>
          </a:prstGeom>
          <a:noFill/>
        </p:spPr>
        <p:txBody>
          <a:bodyPr wrap="square" rtlCol="0">
            <a:spAutoFit/>
          </a:bodyPr>
          <a:lstStyle/>
          <a:p>
            <a:pPr algn="dist"/>
            <a:r>
              <a:rPr lang="zh-CN" altLang="en-US" dirty="0" smtClean="0"/>
              <a:t>多看书，每个月起码在</a:t>
            </a:r>
            <a:r>
              <a:rPr lang="en-US" altLang="zh-CN" dirty="0" smtClean="0"/>
              <a:t>ADC</a:t>
            </a:r>
            <a:r>
              <a:rPr lang="zh-CN" altLang="en-US" dirty="0" smtClean="0"/>
              <a:t>上发表两篇有质量的帖子</a:t>
            </a:r>
          </a:p>
        </p:txBody>
      </p:sp>
      <p:cxnSp>
        <p:nvCxnSpPr>
          <p:cNvPr id="37" name="直接连接符 36"/>
          <p:cNvCxnSpPr/>
          <p:nvPr/>
        </p:nvCxnSpPr>
        <p:spPr>
          <a:xfrm flipV="1">
            <a:off x="9583273" y="2255520"/>
            <a:ext cx="0" cy="948506"/>
          </a:xfrm>
          <a:prstGeom prst="line">
            <a:avLst/>
          </a:prstGeom>
          <a:ln>
            <a:solidFill>
              <a:srgbClr val="BDD7EE"/>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9583273" y="2514600"/>
            <a:ext cx="548640" cy="0"/>
          </a:xfrm>
          <a:prstGeom prst="line">
            <a:avLst/>
          </a:prstGeom>
          <a:ln>
            <a:solidFill>
              <a:srgbClr val="BDD7EE"/>
            </a:solidFill>
            <a:prstDash val="dash"/>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10086916" y="2385059"/>
            <a:ext cx="259081" cy="259081"/>
          </a:xfrm>
          <a:prstGeom prst="ellipse">
            <a:avLst/>
          </a:prstGeom>
          <a:solidFill>
            <a:srgbClr val="BDD7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9583273" y="1124820"/>
            <a:ext cx="1672772" cy="1198880"/>
          </a:xfrm>
          <a:prstGeom prst="rect">
            <a:avLst/>
          </a:prstGeom>
          <a:noFill/>
        </p:spPr>
        <p:txBody>
          <a:bodyPr wrap="square" rtlCol="0">
            <a:spAutoFit/>
          </a:bodyPr>
          <a:lstStyle/>
          <a:p>
            <a:pPr algn="dist"/>
            <a:r>
              <a:rPr lang="zh-CN" altLang="en-US" dirty="0" smtClean="0"/>
              <a:t>独立完成一个大家都可以用的通用组件或者工具</a:t>
            </a:r>
          </a:p>
        </p:txBody>
      </p:sp>
      <p:cxnSp>
        <p:nvCxnSpPr>
          <p:cNvPr id="41" name="直接连接符 40"/>
          <p:cNvCxnSpPr/>
          <p:nvPr/>
        </p:nvCxnSpPr>
        <p:spPr>
          <a:xfrm>
            <a:off x="11980168" y="3663493"/>
            <a:ext cx="0" cy="801300"/>
          </a:xfrm>
          <a:prstGeom prst="line">
            <a:avLst/>
          </a:prstGeom>
          <a:ln>
            <a:solidFill>
              <a:srgbClr val="DEEBF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a:off x="11641773" y="4144319"/>
            <a:ext cx="325824" cy="0"/>
          </a:xfrm>
          <a:prstGeom prst="line">
            <a:avLst/>
          </a:prstGeom>
          <a:ln>
            <a:solidFill>
              <a:srgbClr val="DEEBF7"/>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25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125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25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125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25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250"/>
                                        <p:tgtEl>
                                          <p:spTgt spid="9"/>
                                        </p:tgtEl>
                                      </p:cBhvr>
                                    </p:animEffect>
                                  </p:childTnLst>
                                </p:cTn>
                              </p:par>
                              <p:par>
                                <p:cTn id="23" presetID="22" presetClass="entr" presetSubtype="4" fill="hold" nodeType="withEffect">
                                  <p:stCondLst>
                                    <p:cond delay="25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8" fill="hold" nodeType="with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par>
                                <p:cTn id="29" presetID="22" presetClass="entr" presetSubtype="8" fill="hold" grpId="0" nodeType="withEffect">
                                  <p:stCondLst>
                                    <p:cond delay="550"/>
                                  </p:stCondLst>
                                  <p:childTnLst>
                                    <p:set>
                                      <p:cBhvr>
                                        <p:cTn id="30" dur="1" fill="hold">
                                          <p:stCondLst>
                                            <p:cond delay="0"/>
                                          </p:stCondLst>
                                        </p:cTn>
                                        <p:tgtEl>
                                          <p:spTgt spid="16"/>
                                        </p:tgtEl>
                                        <p:attrNameLst>
                                          <p:attrName>style.visibility</p:attrName>
                                        </p:attrNameLst>
                                      </p:cBhvr>
                                      <p:to>
                                        <p:strVal val="visible"/>
                                      </p:to>
                                    </p:set>
                                    <p:animEffect transition="in" filter="wipe(left)">
                                      <p:cBhvr>
                                        <p:cTn id="31" dur="250"/>
                                        <p:tgtEl>
                                          <p:spTgt spid="16"/>
                                        </p:tgtEl>
                                      </p:cBhvr>
                                    </p:animEffect>
                                  </p:childTnLst>
                                </p:cTn>
                              </p:par>
                              <p:par>
                                <p:cTn id="32" presetID="22" presetClass="entr" presetSubtype="8" fill="hold" grpId="0" nodeType="withEffect">
                                  <p:stCondLst>
                                    <p:cond delay="55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up)">
                                      <p:cBhvr>
                                        <p:cTn id="39" dur="500"/>
                                        <p:tgtEl>
                                          <p:spTgt spid="20"/>
                                        </p:tgtEl>
                                      </p:cBhvr>
                                    </p:animEffect>
                                  </p:childTnLst>
                                </p:cTn>
                              </p:par>
                              <p:par>
                                <p:cTn id="40" presetID="22" presetClass="entr" presetSubtype="8" fill="hold" nodeType="withEffect">
                                  <p:stCondLst>
                                    <p:cond delay="25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par>
                                <p:cTn id="43" presetID="22" presetClass="entr" presetSubtype="8" fill="hold" grpId="0" nodeType="withEffect">
                                  <p:stCondLst>
                                    <p:cond delay="300"/>
                                  </p:stCondLst>
                                  <p:childTnLst>
                                    <p:set>
                                      <p:cBhvr>
                                        <p:cTn id="44" dur="1" fill="hold">
                                          <p:stCondLst>
                                            <p:cond delay="0"/>
                                          </p:stCondLst>
                                        </p:cTn>
                                        <p:tgtEl>
                                          <p:spTgt spid="24"/>
                                        </p:tgtEl>
                                        <p:attrNameLst>
                                          <p:attrName>style.visibility</p:attrName>
                                        </p:attrNameLst>
                                      </p:cBhvr>
                                      <p:to>
                                        <p:strVal val="visible"/>
                                      </p:to>
                                    </p:set>
                                    <p:animEffect transition="in" filter="wipe(left)">
                                      <p:cBhvr>
                                        <p:cTn id="45" dur="500"/>
                                        <p:tgtEl>
                                          <p:spTgt spid="24"/>
                                        </p:tgtEl>
                                      </p:cBhvr>
                                    </p:animEffect>
                                  </p:childTnLst>
                                </p:cTn>
                              </p:par>
                              <p:par>
                                <p:cTn id="46" presetID="22" presetClass="entr" presetSubtype="8" fill="hold" grpId="0" nodeType="withEffect">
                                  <p:stCondLst>
                                    <p:cond delay="30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nodeType="click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down)">
                                      <p:cBhvr>
                                        <p:cTn id="53" dur="500"/>
                                        <p:tgtEl>
                                          <p:spTgt spid="29"/>
                                        </p:tgtEl>
                                      </p:cBhvr>
                                    </p:animEffect>
                                  </p:childTnLst>
                                </p:cTn>
                              </p:par>
                              <p:par>
                                <p:cTn id="54" presetID="22" presetClass="entr" presetSubtype="8" fill="hold" nodeType="withEffect">
                                  <p:stCondLst>
                                    <p:cond delay="250"/>
                                  </p:stCondLst>
                                  <p:childTnLst>
                                    <p:set>
                                      <p:cBhvr>
                                        <p:cTn id="55" dur="1" fill="hold">
                                          <p:stCondLst>
                                            <p:cond delay="0"/>
                                          </p:stCondLst>
                                        </p:cTn>
                                        <p:tgtEl>
                                          <p:spTgt spid="30"/>
                                        </p:tgtEl>
                                        <p:attrNameLst>
                                          <p:attrName>style.visibility</p:attrName>
                                        </p:attrNameLst>
                                      </p:cBhvr>
                                      <p:to>
                                        <p:strVal val="visible"/>
                                      </p:to>
                                    </p:set>
                                    <p:animEffect transition="in" filter="wipe(left)">
                                      <p:cBhvr>
                                        <p:cTn id="56" dur="500"/>
                                        <p:tgtEl>
                                          <p:spTgt spid="30"/>
                                        </p:tgtEl>
                                      </p:cBhvr>
                                    </p:animEffect>
                                  </p:childTnLst>
                                </p:cTn>
                              </p:par>
                              <p:par>
                                <p:cTn id="57" presetID="22" presetClass="entr" presetSubtype="8" fill="hold" grpId="0" nodeType="withEffect">
                                  <p:stCondLst>
                                    <p:cond delay="300"/>
                                  </p:stCondLst>
                                  <p:childTnLst>
                                    <p:set>
                                      <p:cBhvr>
                                        <p:cTn id="58" dur="1" fill="hold">
                                          <p:stCondLst>
                                            <p:cond delay="0"/>
                                          </p:stCondLst>
                                        </p:cTn>
                                        <p:tgtEl>
                                          <p:spTgt spid="31"/>
                                        </p:tgtEl>
                                        <p:attrNameLst>
                                          <p:attrName>style.visibility</p:attrName>
                                        </p:attrNameLst>
                                      </p:cBhvr>
                                      <p:to>
                                        <p:strVal val="visible"/>
                                      </p:to>
                                    </p:set>
                                    <p:animEffect transition="in" filter="wipe(left)">
                                      <p:cBhvr>
                                        <p:cTn id="59" dur="500"/>
                                        <p:tgtEl>
                                          <p:spTgt spid="31"/>
                                        </p:tgtEl>
                                      </p:cBhvr>
                                    </p:animEffect>
                                  </p:childTnLst>
                                </p:cTn>
                              </p:par>
                              <p:par>
                                <p:cTn id="60" presetID="22" presetClass="entr" presetSubtype="8" fill="hold" grpId="0" nodeType="withEffect">
                                  <p:stCondLst>
                                    <p:cond delay="300"/>
                                  </p:stCondLst>
                                  <p:childTnLst>
                                    <p:set>
                                      <p:cBhvr>
                                        <p:cTn id="61" dur="1" fill="hold">
                                          <p:stCondLst>
                                            <p:cond delay="0"/>
                                          </p:stCondLst>
                                        </p:cTn>
                                        <p:tgtEl>
                                          <p:spTgt spid="32"/>
                                        </p:tgtEl>
                                        <p:attrNameLst>
                                          <p:attrName>style.visibility</p:attrName>
                                        </p:attrNameLst>
                                      </p:cBhvr>
                                      <p:to>
                                        <p:strVal val="visible"/>
                                      </p:to>
                                    </p:set>
                                    <p:animEffect transition="in" filter="wipe(left)">
                                      <p:cBhvr>
                                        <p:cTn id="62" dur="500"/>
                                        <p:tgtEl>
                                          <p:spTgt spid="3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1" fill="hold" nodeType="clickEffect">
                                  <p:stCondLst>
                                    <p:cond delay="0"/>
                                  </p:stCondLst>
                                  <p:childTnLst>
                                    <p:set>
                                      <p:cBhvr>
                                        <p:cTn id="66" dur="1" fill="hold">
                                          <p:stCondLst>
                                            <p:cond delay="0"/>
                                          </p:stCondLst>
                                        </p:cTn>
                                        <p:tgtEl>
                                          <p:spTgt spid="33"/>
                                        </p:tgtEl>
                                        <p:attrNameLst>
                                          <p:attrName>style.visibility</p:attrName>
                                        </p:attrNameLst>
                                      </p:cBhvr>
                                      <p:to>
                                        <p:strVal val="visible"/>
                                      </p:to>
                                    </p:set>
                                    <p:animEffect transition="in" filter="wipe(up)">
                                      <p:cBhvr>
                                        <p:cTn id="67" dur="500"/>
                                        <p:tgtEl>
                                          <p:spTgt spid="33"/>
                                        </p:tgtEl>
                                      </p:cBhvr>
                                    </p:animEffect>
                                  </p:childTnLst>
                                </p:cTn>
                              </p:par>
                              <p:par>
                                <p:cTn id="68" presetID="22" presetClass="entr" presetSubtype="8" fill="hold" nodeType="withEffect">
                                  <p:stCondLst>
                                    <p:cond delay="250"/>
                                  </p:stCondLst>
                                  <p:childTnLst>
                                    <p:set>
                                      <p:cBhvr>
                                        <p:cTn id="69" dur="1" fill="hold">
                                          <p:stCondLst>
                                            <p:cond delay="0"/>
                                          </p:stCondLst>
                                        </p:cTn>
                                        <p:tgtEl>
                                          <p:spTgt spid="34"/>
                                        </p:tgtEl>
                                        <p:attrNameLst>
                                          <p:attrName>style.visibility</p:attrName>
                                        </p:attrNameLst>
                                      </p:cBhvr>
                                      <p:to>
                                        <p:strVal val="visible"/>
                                      </p:to>
                                    </p:set>
                                    <p:animEffect transition="in" filter="wipe(left)">
                                      <p:cBhvr>
                                        <p:cTn id="70" dur="500"/>
                                        <p:tgtEl>
                                          <p:spTgt spid="34"/>
                                        </p:tgtEl>
                                      </p:cBhvr>
                                    </p:animEffect>
                                  </p:childTnLst>
                                </p:cTn>
                              </p:par>
                              <p:par>
                                <p:cTn id="71" presetID="22" presetClass="entr" presetSubtype="8" fill="hold" grpId="0" nodeType="withEffect">
                                  <p:stCondLst>
                                    <p:cond delay="300"/>
                                  </p:stCondLst>
                                  <p:childTnLst>
                                    <p:set>
                                      <p:cBhvr>
                                        <p:cTn id="72" dur="1" fill="hold">
                                          <p:stCondLst>
                                            <p:cond delay="0"/>
                                          </p:stCondLst>
                                        </p:cTn>
                                        <p:tgtEl>
                                          <p:spTgt spid="36"/>
                                        </p:tgtEl>
                                        <p:attrNameLst>
                                          <p:attrName>style.visibility</p:attrName>
                                        </p:attrNameLst>
                                      </p:cBhvr>
                                      <p:to>
                                        <p:strVal val="visible"/>
                                      </p:to>
                                    </p:set>
                                    <p:animEffect transition="in" filter="wipe(left)">
                                      <p:cBhvr>
                                        <p:cTn id="73" dur="500"/>
                                        <p:tgtEl>
                                          <p:spTgt spid="36"/>
                                        </p:tgtEl>
                                      </p:cBhvr>
                                    </p:animEffect>
                                  </p:childTnLst>
                                </p:cTn>
                              </p:par>
                              <p:par>
                                <p:cTn id="74" presetID="22" presetClass="entr" presetSubtype="8" fill="hold" grpId="0" nodeType="withEffect">
                                  <p:stCondLst>
                                    <p:cond delay="300"/>
                                  </p:stCondLst>
                                  <p:childTnLst>
                                    <p:set>
                                      <p:cBhvr>
                                        <p:cTn id="75" dur="1" fill="hold">
                                          <p:stCondLst>
                                            <p:cond delay="0"/>
                                          </p:stCondLst>
                                        </p:cTn>
                                        <p:tgtEl>
                                          <p:spTgt spid="35"/>
                                        </p:tgtEl>
                                        <p:attrNameLst>
                                          <p:attrName>style.visibility</p:attrName>
                                        </p:attrNameLst>
                                      </p:cBhvr>
                                      <p:to>
                                        <p:strVal val="visible"/>
                                      </p:to>
                                    </p:set>
                                    <p:animEffect transition="in" filter="wipe(left)">
                                      <p:cBhvr>
                                        <p:cTn id="76" dur="500"/>
                                        <p:tgtEl>
                                          <p:spTgt spid="3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37"/>
                                        </p:tgtEl>
                                        <p:attrNameLst>
                                          <p:attrName>style.visibility</p:attrName>
                                        </p:attrNameLst>
                                      </p:cBhvr>
                                      <p:to>
                                        <p:strVal val="visible"/>
                                      </p:to>
                                    </p:set>
                                    <p:animEffect transition="in" filter="wipe(down)">
                                      <p:cBhvr>
                                        <p:cTn id="81" dur="500"/>
                                        <p:tgtEl>
                                          <p:spTgt spid="37"/>
                                        </p:tgtEl>
                                      </p:cBhvr>
                                    </p:animEffect>
                                  </p:childTnLst>
                                </p:cTn>
                              </p:par>
                              <p:par>
                                <p:cTn id="82" presetID="22" presetClass="entr" presetSubtype="8" fill="hold" nodeType="withEffect">
                                  <p:stCondLst>
                                    <p:cond delay="250"/>
                                  </p:stCondLst>
                                  <p:childTnLst>
                                    <p:set>
                                      <p:cBhvr>
                                        <p:cTn id="83" dur="1" fill="hold">
                                          <p:stCondLst>
                                            <p:cond delay="0"/>
                                          </p:stCondLst>
                                        </p:cTn>
                                        <p:tgtEl>
                                          <p:spTgt spid="38"/>
                                        </p:tgtEl>
                                        <p:attrNameLst>
                                          <p:attrName>style.visibility</p:attrName>
                                        </p:attrNameLst>
                                      </p:cBhvr>
                                      <p:to>
                                        <p:strVal val="visible"/>
                                      </p:to>
                                    </p:set>
                                    <p:animEffect transition="in" filter="wipe(left)">
                                      <p:cBhvr>
                                        <p:cTn id="84" dur="500"/>
                                        <p:tgtEl>
                                          <p:spTgt spid="38"/>
                                        </p:tgtEl>
                                      </p:cBhvr>
                                    </p:animEffect>
                                  </p:childTnLst>
                                </p:cTn>
                              </p:par>
                              <p:par>
                                <p:cTn id="85" presetID="22" presetClass="entr" presetSubtype="8" fill="hold" grpId="0" nodeType="withEffect">
                                  <p:stCondLst>
                                    <p:cond delay="300"/>
                                  </p:stCondLst>
                                  <p:childTnLst>
                                    <p:set>
                                      <p:cBhvr>
                                        <p:cTn id="86" dur="1" fill="hold">
                                          <p:stCondLst>
                                            <p:cond delay="0"/>
                                          </p:stCondLst>
                                        </p:cTn>
                                        <p:tgtEl>
                                          <p:spTgt spid="39"/>
                                        </p:tgtEl>
                                        <p:attrNameLst>
                                          <p:attrName>style.visibility</p:attrName>
                                        </p:attrNameLst>
                                      </p:cBhvr>
                                      <p:to>
                                        <p:strVal val="visible"/>
                                      </p:to>
                                    </p:set>
                                    <p:animEffect transition="in" filter="wipe(left)">
                                      <p:cBhvr>
                                        <p:cTn id="87" dur="500"/>
                                        <p:tgtEl>
                                          <p:spTgt spid="39"/>
                                        </p:tgtEl>
                                      </p:cBhvr>
                                    </p:animEffect>
                                  </p:childTnLst>
                                </p:cTn>
                              </p:par>
                              <p:par>
                                <p:cTn id="88" presetID="22" presetClass="entr" presetSubtype="8" fill="hold" grpId="0" nodeType="withEffect">
                                  <p:stCondLst>
                                    <p:cond delay="300"/>
                                  </p:stCondLst>
                                  <p:childTnLst>
                                    <p:set>
                                      <p:cBhvr>
                                        <p:cTn id="89" dur="1" fill="hold">
                                          <p:stCondLst>
                                            <p:cond delay="0"/>
                                          </p:stCondLst>
                                        </p:cTn>
                                        <p:tgtEl>
                                          <p:spTgt spid="40"/>
                                        </p:tgtEl>
                                        <p:attrNameLst>
                                          <p:attrName>style.visibility</p:attrName>
                                        </p:attrNameLst>
                                      </p:cBhvr>
                                      <p:to>
                                        <p:strVal val="visible"/>
                                      </p:to>
                                    </p:set>
                                    <p:animEffect transition="in" filter="wipe(left)">
                                      <p:cBhvr>
                                        <p:cTn id="90" dur="500"/>
                                        <p:tgtEl>
                                          <p:spTgt spid="4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1" fill="hold" nodeType="clickEffect">
                                  <p:stCondLst>
                                    <p:cond delay="0"/>
                                  </p:stCondLst>
                                  <p:childTnLst>
                                    <p:set>
                                      <p:cBhvr>
                                        <p:cTn id="94" dur="1" fill="hold">
                                          <p:stCondLst>
                                            <p:cond delay="0"/>
                                          </p:stCondLst>
                                        </p:cTn>
                                        <p:tgtEl>
                                          <p:spTgt spid="41"/>
                                        </p:tgtEl>
                                        <p:attrNameLst>
                                          <p:attrName>style.visibility</p:attrName>
                                        </p:attrNameLst>
                                      </p:cBhvr>
                                      <p:to>
                                        <p:strVal val="visible"/>
                                      </p:to>
                                    </p:set>
                                    <p:animEffect transition="in" filter="wipe(up)">
                                      <p:cBhvr>
                                        <p:cTn id="95" dur="500"/>
                                        <p:tgtEl>
                                          <p:spTgt spid="41"/>
                                        </p:tgtEl>
                                      </p:cBhvr>
                                    </p:animEffect>
                                  </p:childTnLst>
                                </p:cTn>
                              </p:par>
                              <p:par>
                                <p:cTn id="96" presetID="22" presetClass="entr" presetSubtype="2" fill="hold" nodeType="withEffect">
                                  <p:stCondLst>
                                    <p:cond delay="250"/>
                                  </p:stCondLst>
                                  <p:childTnLst>
                                    <p:set>
                                      <p:cBhvr>
                                        <p:cTn id="97" dur="1" fill="hold">
                                          <p:stCondLst>
                                            <p:cond delay="0"/>
                                          </p:stCondLst>
                                        </p:cTn>
                                        <p:tgtEl>
                                          <p:spTgt spid="42"/>
                                        </p:tgtEl>
                                        <p:attrNameLst>
                                          <p:attrName>style.visibility</p:attrName>
                                        </p:attrNameLst>
                                      </p:cBhvr>
                                      <p:to>
                                        <p:strVal val="visible"/>
                                      </p:to>
                                    </p:set>
                                    <p:animEffect transition="in" filter="wipe(right)">
                                      <p:cBhvr>
                                        <p:cTn id="98"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7" grpId="0" animBg="1"/>
      <p:bldP spid="6" grpId="0" animBg="1"/>
      <p:bldP spid="5" grpId="0" animBg="1"/>
      <p:bldP spid="4" grpId="0" animBg="1"/>
      <p:bldP spid="16" grpId="0" animBg="1"/>
      <p:bldP spid="17" grpId="0"/>
      <p:bldP spid="23" grpId="0" animBg="1"/>
      <p:bldP spid="24" grpId="0"/>
      <p:bldP spid="31" grpId="0" animBg="1"/>
      <p:bldP spid="32" grpId="0"/>
      <p:bldP spid="35" grpId="0" animBg="1"/>
      <p:bldP spid="36" grpId="0"/>
      <p:bldP spid="39" grpId="0" animBg="1"/>
      <p:bldP spid="4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0"/>
            <a:ext cx="12192000" cy="6858000"/>
          </a:xfrm>
          <a:prstGeom prst="rect">
            <a:avLst/>
          </a:prstGeom>
          <a:blipFill dpi="0" rotWithShape="1">
            <a:blip r:embed="rId2">
              <a:extLst>
                <a:ext uri="{BEBA8EAE-BF5A-486C-A8C5-ECC9F3942E4B}">
                  <a14:imgProps xmlns:a14="http://schemas.microsoft.com/office/drawing/2010/main">
                    <a14:imgLayer r:embed="rId3">
                      <a14:imgEffect>
                        <a14:artisticBlur/>
                      </a14:imgEffect>
                      <a14:imgEffect>
                        <a14:brightnessContrast bright="20000"/>
                      </a14:imgEffect>
                    </a14:imgLayer>
                  </a14:imgProps>
                </a:ext>
              </a:extLst>
            </a:blip>
            <a:srcRect/>
            <a:stretch>
              <a:fillRect t="-107000" b="-9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638627" y="1095811"/>
            <a:ext cx="2772230" cy="461665"/>
          </a:xfrm>
          <a:prstGeom prst="rect">
            <a:avLst/>
          </a:prstGeom>
          <a:noFill/>
        </p:spPr>
        <p:txBody>
          <a:bodyPr wrap="square" rtlCol="0">
            <a:spAutoFit/>
          </a:bodyPr>
          <a:lstStyle/>
          <a:p>
            <a:pPr algn="dist"/>
            <a:r>
              <a:rPr lang="zh-CN" altLang="en-US" sz="2400" b="1" dirty="0" smtClean="0">
                <a:solidFill>
                  <a:schemeClr val="bg2">
                    <a:lumMod val="10000"/>
                  </a:schemeClr>
                </a:solidFill>
              </a:rPr>
              <a:t>优化减刑假释</a:t>
            </a:r>
            <a:endParaRPr lang="zh-CN" altLang="en-US" sz="2400" b="1" dirty="0">
              <a:solidFill>
                <a:schemeClr val="bg2">
                  <a:lumMod val="10000"/>
                </a:schemeClr>
              </a:solidFill>
            </a:endParaRPr>
          </a:p>
        </p:txBody>
      </p:sp>
      <p:sp>
        <p:nvSpPr>
          <p:cNvPr id="5" name="矩形 4"/>
          <p:cNvSpPr/>
          <p:nvPr/>
        </p:nvSpPr>
        <p:spPr>
          <a:xfrm>
            <a:off x="638628" y="1950985"/>
            <a:ext cx="5805716" cy="4191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82171" y="1984033"/>
            <a:ext cx="5762172" cy="3416320"/>
          </a:xfrm>
          <a:prstGeom prst="rect">
            <a:avLst/>
          </a:prstGeom>
          <a:noFill/>
        </p:spPr>
        <p:txBody>
          <a:bodyPr wrap="square" rtlCol="0">
            <a:spAutoFit/>
          </a:bodyPr>
          <a:lstStyle/>
          <a:p>
            <a:r>
              <a:rPr lang="en-US" altLang="zh-CN" dirty="0" smtClean="0">
                <a:solidFill>
                  <a:schemeClr val="bg2">
                    <a:lumMod val="10000"/>
                  </a:schemeClr>
                </a:solidFill>
              </a:rPr>
              <a:t>1</a:t>
            </a:r>
            <a:r>
              <a:rPr lang="zh-CN" altLang="en-US" dirty="0" smtClean="0">
                <a:solidFill>
                  <a:schemeClr val="bg2">
                    <a:lumMod val="10000"/>
                  </a:schemeClr>
                </a:solidFill>
              </a:rPr>
              <a:t>、减刑假释</a:t>
            </a:r>
            <a:r>
              <a:rPr lang="en-US" altLang="zh-CN" dirty="0" err="1" smtClean="0">
                <a:solidFill>
                  <a:schemeClr val="bg2">
                    <a:lumMod val="10000"/>
                  </a:schemeClr>
                </a:solidFill>
              </a:rPr>
              <a:t>jdk</a:t>
            </a:r>
            <a:r>
              <a:rPr lang="zh-CN" altLang="en-US" dirty="0" smtClean="0">
                <a:solidFill>
                  <a:schemeClr val="bg2">
                    <a:lumMod val="10000"/>
                  </a:schemeClr>
                </a:solidFill>
              </a:rPr>
              <a:t>版本是</a:t>
            </a:r>
            <a:r>
              <a:rPr lang="en-US" altLang="zh-CN" dirty="0" smtClean="0">
                <a:solidFill>
                  <a:schemeClr val="bg2">
                    <a:lumMod val="10000"/>
                  </a:schemeClr>
                </a:solidFill>
              </a:rPr>
              <a:t>1.6</a:t>
            </a:r>
            <a:r>
              <a:rPr lang="zh-CN" altLang="en-US" dirty="0" smtClean="0">
                <a:solidFill>
                  <a:schemeClr val="bg2">
                    <a:lumMod val="10000"/>
                  </a:schemeClr>
                </a:solidFill>
              </a:rPr>
              <a:t>、</a:t>
            </a:r>
            <a:r>
              <a:rPr lang="en-US" altLang="zh-CN" dirty="0" smtClean="0">
                <a:solidFill>
                  <a:schemeClr val="bg2">
                    <a:lumMod val="10000"/>
                  </a:schemeClr>
                </a:solidFill>
              </a:rPr>
              <a:t>spring</a:t>
            </a:r>
            <a:r>
              <a:rPr lang="zh-CN" altLang="en-US" dirty="0" smtClean="0">
                <a:solidFill>
                  <a:schemeClr val="bg2">
                    <a:lumMod val="10000"/>
                  </a:schemeClr>
                </a:solidFill>
              </a:rPr>
              <a:t>版本为</a:t>
            </a:r>
            <a:r>
              <a:rPr lang="en-US" altLang="zh-CN" dirty="0" smtClean="0">
                <a:solidFill>
                  <a:schemeClr val="bg2">
                    <a:lumMod val="10000"/>
                  </a:schemeClr>
                </a:solidFill>
              </a:rPr>
              <a:t>2.5.6</a:t>
            </a:r>
            <a:r>
              <a:rPr lang="zh-CN" altLang="en-US" dirty="0" smtClean="0">
                <a:solidFill>
                  <a:schemeClr val="bg2">
                    <a:lumMod val="10000"/>
                  </a:schemeClr>
                </a:solidFill>
              </a:rPr>
              <a:t>，这些版本都太老了，稍微新一点组件都用不了，所以我决定在今年年内升级</a:t>
            </a:r>
            <a:r>
              <a:rPr lang="en-US" altLang="zh-CN" dirty="0" err="1" smtClean="0">
                <a:solidFill>
                  <a:schemeClr val="bg2">
                    <a:lumMod val="10000"/>
                  </a:schemeClr>
                </a:solidFill>
              </a:rPr>
              <a:t>jxjs</a:t>
            </a:r>
            <a:r>
              <a:rPr lang="zh-CN" altLang="en-US" dirty="0" smtClean="0">
                <a:solidFill>
                  <a:schemeClr val="bg2">
                    <a:lumMod val="10000"/>
                  </a:schemeClr>
                </a:solidFill>
              </a:rPr>
              <a:t>的</a:t>
            </a:r>
            <a:r>
              <a:rPr lang="en-US" altLang="zh-CN" dirty="0" err="1" smtClean="0">
                <a:solidFill>
                  <a:schemeClr val="bg2">
                    <a:lumMod val="10000"/>
                  </a:schemeClr>
                </a:solidFill>
              </a:rPr>
              <a:t>jdk</a:t>
            </a:r>
            <a:r>
              <a:rPr lang="zh-CN" altLang="en-US" dirty="0" smtClean="0">
                <a:solidFill>
                  <a:schemeClr val="bg2">
                    <a:lumMod val="10000"/>
                  </a:schemeClr>
                </a:solidFill>
              </a:rPr>
              <a:t>版本为</a:t>
            </a:r>
            <a:r>
              <a:rPr lang="en-US" altLang="zh-CN" dirty="0" smtClean="0">
                <a:solidFill>
                  <a:schemeClr val="bg2">
                    <a:lumMod val="10000"/>
                  </a:schemeClr>
                </a:solidFill>
              </a:rPr>
              <a:t>1.8</a:t>
            </a:r>
            <a:r>
              <a:rPr lang="zh-CN" altLang="en-US" dirty="0" smtClean="0">
                <a:solidFill>
                  <a:schemeClr val="bg2">
                    <a:lumMod val="10000"/>
                  </a:schemeClr>
                </a:solidFill>
              </a:rPr>
              <a:t>，</a:t>
            </a:r>
            <a:r>
              <a:rPr lang="en-US" altLang="zh-CN" dirty="0" smtClean="0">
                <a:solidFill>
                  <a:schemeClr val="bg2">
                    <a:lumMod val="10000"/>
                  </a:schemeClr>
                </a:solidFill>
              </a:rPr>
              <a:t>spring</a:t>
            </a:r>
            <a:r>
              <a:rPr lang="zh-CN" altLang="en-US" dirty="0" smtClean="0">
                <a:solidFill>
                  <a:schemeClr val="bg2">
                    <a:lumMod val="10000"/>
                  </a:schemeClr>
                </a:solidFill>
              </a:rPr>
              <a:t>版本为</a:t>
            </a:r>
            <a:r>
              <a:rPr lang="en-US" altLang="zh-CN" dirty="0" err="1" smtClean="0">
                <a:solidFill>
                  <a:schemeClr val="bg2">
                    <a:lumMod val="10000"/>
                  </a:schemeClr>
                </a:solidFill>
              </a:rPr>
              <a:t>4.X</a:t>
            </a:r>
            <a:r>
              <a:rPr lang="zh-CN" altLang="en-US" dirty="0" smtClean="0">
                <a:solidFill>
                  <a:schemeClr val="bg2">
                    <a:lumMod val="10000"/>
                  </a:schemeClr>
                </a:solidFill>
              </a:rPr>
              <a:t>，让减刑假释能集成更多的新技术。</a:t>
            </a:r>
            <a:endParaRPr lang="en-US" altLang="zh-CN" dirty="0" smtClean="0">
              <a:solidFill>
                <a:schemeClr val="bg2">
                  <a:lumMod val="10000"/>
                </a:schemeClr>
              </a:solidFill>
            </a:endParaRPr>
          </a:p>
          <a:p>
            <a:r>
              <a:rPr lang="en-US" altLang="zh-CN" dirty="0" smtClean="0">
                <a:solidFill>
                  <a:schemeClr val="bg2">
                    <a:lumMod val="10000"/>
                  </a:schemeClr>
                </a:solidFill>
              </a:rPr>
              <a:t>2</a:t>
            </a:r>
            <a:r>
              <a:rPr lang="zh-CN" altLang="en-US" dirty="0" smtClean="0">
                <a:solidFill>
                  <a:schemeClr val="bg2">
                    <a:lumMod val="10000"/>
                  </a:schemeClr>
                </a:solidFill>
              </a:rPr>
              <a:t>、目前减刑假释一些列表的</a:t>
            </a:r>
            <a:r>
              <a:rPr lang="en-US" altLang="zh-CN" dirty="0" err="1" smtClean="0">
                <a:solidFill>
                  <a:schemeClr val="bg2">
                    <a:lumMod val="10000"/>
                  </a:schemeClr>
                </a:solidFill>
              </a:rPr>
              <a:t>sql</a:t>
            </a:r>
            <a:r>
              <a:rPr lang="zh-CN" altLang="en-US" dirty="0" smtClean="0">
                <a:solidFill>
                  <a:schemeClr val="bg2">
                    <a:lumMod val="10000"/>
                  </a:schemeClr>
                </a:solidFill>
              </a:rPr>
              <a:t>需要优化，争取能优化大部分减刑假释中不合理的</a:t>
            </a:r>
            <a:r>
              <a:rPr lang="en-US" altLang="zh-CN" dirty="0" err="1" smtClean="0">
                <a:solidFill>
                  <a:schemeClr val="bg2">
                    <a:lumMod val="10000"/>
                  </a:schemeClr>
                </a:solidFill>
              </a:rPr>
              <a:t>sql</a:t>
            </a:r>
            <a:r>
              <a:rPr lang="zh-CN" altLang="en-US" dirty="0" smtClean="0">
                <a:solidFill>
                  <a:schemeClr val="bg2">
                    <a:lumMod val="10000"/>
                  </a:schemeClr>
                </a:solidFill>
              </a:rPr>
              <a:t>。</a:t>
            </a:r>
            <a:endParaRPr lang="en-US" altLang="zh-CN" dirty="0" smtClean="0">
              <a:solidFill>
                <a:schemeClr val="bg2">
                  <a:lumMod val="10000"/>
                </a:schemeClr>
              </a:solidFill>
            </a:endParaRPr>
          </a:p>
          <a:p>
            <a:r>
              <a:rPr lang="en-US" altLang="zh-CN" dirty="0" smtClean="0">
                <a:solidFill>
                  <a:schemeClr val="bg2">
                    <a:lumMod val="10000"/>
                  </a:schemeClr>
                </a:solidFill>
              </a:rPr>
              <a:t>3</a:t>
            </a:r>
            <a:r>
              <a:rPr lang="zh-CN" altLang="en-US" dirty="0" smtClean="0">
                <a:solidFill>
                  <a:schemeClr val="bg2">
                    <a:lumMod val="10000"/>
                  </a:schemeClr>
                </a:solidFill>
              </a:rPr>
              <a:t>、减刑假释的系统管理模块因为是从</a:t>
            </a:r>
            <a:r>
              <a:rPr lang="en-US" altLang="zh-CN" dirty="0" smtClean="0">
                <a:solidFill>
                  <a:schemeClr val="bg2">
                    <a:lumMod val="10000"/>
                  </a:schemeClr>
                </a:solidFill>
              </a:rPr>
              <a:t>NP</a:t>
            </a:r>
            <a:r>
              <a:rPr lang="zh-CN" altLang="en-US" dirty="0" smtClean="0">
                <a:solidFill>
                  <a:schemeClr val="bg2">
                    <a:lumMod val="10000"/>
                  </a:schemeClr>
                </a:solidFill>
              </a:rPr>
              <a:t>中剥离出来的所以一些配置还是像</a:t>
            </a:r>
            <a:r>
              <a:rPr lang="en-US" altLang="zh-CN" dirty="0" smtClean="0">
                <a:solidFill>
                  <a:schemeClr val="bg2">
                    <a:lumMod val="10000"/>
                  </a:schemeClr>
                </a:solidFill>
              </a:rPr>
              <a:t>NP</a:t>
            </a:r>
            <a:r>
              <a:rPr lang="zh-CN" altLang="en-US" dirty="0" smtClean="0">
                <a:solidFill>
                  <a:schemeClr val="bg2">
                    <a:lumMod val="10000"/>
                  </a:schemeClr>
                </a:solidFill>
              </a:rPr>
              <a:t>一样存放在自己系统内部，并且有一些配置无法迁移到</a:t>
            </a:r>
            <a:r>
              <a:rPr lang="en-US" altLang="zh-CN" dirty="0" smtClean="0">
                <a:solidFill>
                  <a:schemeClr val="bg2">
                    <a:lumMod val="10000"/>
                  </a:schemeClr>
                </a:solidFill>
              </a:rPr>
              <a:t>TAP</a:t>
            </a:r>
            <a:r>
              <a:rPr lang="zh-CN" altLang="en-US" dirty="0" smtClean="0">
                <a:solidFill>
                  <a:schemeClr val="bg2">
                    <a:lumMod val="10000"/>
                  </a:schemeClr>
                </a:solidFill>
              </a:rPr>
              <a:t>配置中心，后面需求加的配置越来越多所以现在减刑假释系统管理模块越来越混乱，所以也需要重构系统管理模块，如果时间充足系统管理模块我希望用</a:t>
            </a:r>
            <a:r>
              <a:rPr lang="en-US" altLang="zh-CN" dirty="0" err="1" smtClean="0">
                <a:solidFill>
                  <a:schemeClr val="bg2">
                    <a:lumMod val="10000"/>
                  </a:schemeClr>
                </a:solidFill>
              </a:rPr>
              <a:t>Vue</a:t>
            </a:r>
            <a:r>
              <a:rPr lang="zh-CN" altLang="en-US" dirty="0" smtClean="0">
                <a:solidFill>
                  <a:schemeClr val="bg2">
                    <a:lumMod val="10000"/>
                  </a:schemeClr>
                </a:solidFill>
              </a:rPr>
              <a:t>来做前端。</a:t>
            </a:r>
            <a:endParaRPr lang="en-US" altLang="zh-CN" dirty="0" smtClean="0">
              <a:solidFill>
                <a:schemeClr val="bg2">
                  <a:lumMod val="10000"/>
                </a:schemeClr>
              </a:solidFill>
            </a:endParaRPr>
          </a:p>
        </p:txBody>
      </p:sp>
    </p:spTree>
    <p:extLst>
      <p:ext uri="{BB962C8B-B14F-4D97-AF65-F5344CB8AC3E}">
        <p14:creationId xmlns:p14="http://schemas.microsoft.com/office/powerpoint/2010/main" val="31262395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 name="矩形 2"/>
          <p:cNvSpPr/>
          <p:nvPr/>
        </p:nvSpPr>
        <p:spPr>
          <a:xfrm rot="12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 name="矩形 3"/>
          <p:cNvSpPr/>
          <p:nvPr/>
        </p:nvSpPr>
        <p:spPr>
          <a:xfrm rot="24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 name="矩形 4"/>
          <p:cNvSpPr/>
          <p:nvPr/>
        </p:nvSpPr>
        <p:spPr>
          <a:xfrm rot="36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 name="矩形 5"/>
          <p:cNvSpPr/>
          <p:nvPr/>
        </p:nvSpPr>
        <p:spPr>
          <a:xfrm rot="48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文本框 6"/>
          <p:cNvSpPr txBox="1"/>
          <p:nvPr/>
        </p:nvSpPr>
        <p:spPr>
          <a:xfrm>
            <a:off x="2583413" y="2903025"/>
            <a:ext cx="626847" cy="1015663"/>
          </a:xfrm>
          <a:prstGeom prst="rect">
            <a:avLst/>
          </a:prstGeom>
          <a:noFill/>
        </p:spPr>
        <p:txBody>
          <a:bodyPr wrap="square" rtlCol="0">
            <a:spAutoFit/>
          </a:bodyPr>
          <a:lstStyle/>
          <a:p>
            <a:r>
              <a:rPr lang="en-US" altLang="zh-CN" sz="6000" dirty="0" smtClean="0">
                <a:solidFill>
                  <a:srgbClr val="181717"/>
                </a:solidFill>
              </a:rPr>
              <a:t>1</a:t>
            </a:r>
            <a:endParaRPr lang="zh-CN" altLang="en-US" sz="6000" dirty="0">
              <a:solidFill>
                <a:srgbClr val="181717"/>
              </a:solidFill>
            </a:endParaRPr>
          </a:p>
        </p:txBody>
      </p:sp>
      <p:sp>
        <p:nvSpPr>
          <p:cNvPr id="8" name="文本框 7"/>
          <p:cNvSpPr txBox="1"/>
          <p:nvPr/>
        </p:nvSpPr>
        <p:spPr>
          <a:xfrm>
            <a:off x="4475865" y="2967335"/>
            <a:ext cx="2926080" cy="922020"/>
          </a:xfrm>
          <a:prstGeom prst="rect">
            <a:avLst/>
          </a:prstGeom>
          <a:noFill/>
        </p:spPr>
        <p:txBody>
          <a:bodyPr wrap="none" rtlCol="0">
            <a:spAutoFit/>
          </a:bodyPr>
          <a:lstStyle/>
          <a:p>
            <a:r>
              <a:rPr lang="zh-CN" altLang="en-US" sz="5400" dirty="0" smtClean="0">
                <a:solidFill>
                  <a:srgbClr val="181717"/>
                </a:solidFill>
              </a:rPr>
              <a:t>自我介绍</a:t>
            </a:r>
          </a:p>
        </p:txBody>
      </p:sp>
      <p:cxnSp>
        <p:nvCxnSpPr>
          <p:cNvPr id="10" name="直接连接符 9"/>
          <p:cNvCxnSpPr/>
          <p:nvPr/>
        </p:nvCxnSpPr>
        <p:spPr>
          <a:xfrm>
            <a:off x="5246035" y="2768600"/>
            <a:ext cx="48768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246035" y="4089400"/>
            <a:ext cx="48768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3429001"/>
            <a:ext cx="12192000" cy="3429000"/>
          </a:xfrm>
          <a:prstGeom prst="rect">
            <a:avLst/>
          </a:prstGeom>
          <a:solidFill>
            <a:srgbClr val="FFFF00">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12192000" cy="3429000"/>
          </a:xfrm>
          <a:prstGeom prst="rect">
            <a:avLst/>
          </a:prstGeom>
          <a:blipFill dpi="0" rotWithShape="1">
            <a:blip r:embed="rId2"/>
            <a:srcRect/>
            <a:stretch>
              <a:fillRect t="-25000" b="-8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088572" y="925287"/>
            <a:ext cx="10014857" cy="2503714"/>
          </a:xfrm>
          <a:prstGeom prst="rect">
            <a:avLst/>
          </a:prstGeom>
          <a:blipFill dpi="0" rotWithShape="1">
            <a:blip r:embed="rId2">
              <a:alphaModFix amt="63000"/>
            </a:blip>
            <a:srcRect/>
            <a:stretch>
              <a:fillRect t="-25000" b="-8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8571" y="3429000"/>
            <a:ext cx="2505600" cy="25037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594171" y="3429000"/>
            <a:ext cx="2505600" cy="250371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099770" y="3429000"/>
            <a:ext cx="2505600" cy="2503714"/>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8601600" y="3429000"/>
            <a:ext cx="2505600" cy="250371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3396343" y="1734272"/>
            <a:ext cx="5399314" cy="768350"/>
          </a:xfrm>
          <a:prstGeom prst="rect">
            <a:avLst/>
          </a:prstGeom>
          <a:noFill/>
        </p:spPr>
        <p:txBody>
          <a:bodyPr wrap="square" rtlCol="0">
            <a:spAutoFit/>
          </a:bodyPr>
          <a:lstStyle/>
          <a:p>
            <a:pPr algn="dist"/>
            <a:r>
              <a:rPr lang="zh-CN" altLang="en-US" sz="4400" b="1" dirty="0">
                <a:solidFill>
                  <a:schemeClr val="bg1"/>
                </a:solidFill>
              </a:rPr>
              <a:t>学习目标</a:t>
            </a:r>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1771" y="2939031"/>
            <a:ext cx="1219200" cy="1209675"/>
          </a:xfrm>
          <a:prstGeom prst="rect">
            <a:avLst/>
          </a:prstGeom>
        </p:spPr>
      </p:pic>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601" y="2939030"/>
            <a:ext cx="1152525" cy="1209675"/>
          </a:xfrm>
          <a:prstGeom prst="rect">
            <a:avLst/>
          </a:prstGeom>
        </p:spPr>
      </p:pic>
      <p:pic>
        <p:nvPicPr>
          <p:cNvPr id="16" name="图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66795" y="2939031"/>
            <a:ext cx="971550" cy="1209675"/>
          </a:xfrm>
          <a:prstGeom prst="rect">
            <a:avLst/>
          </a:prstGeom>
        </p:spPr>
      </p:pic>
      <p:pic>
        <p:nvPicPr>
          <p:cNvPr id="17" name="图片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244799" y="2934268"/>
            <a:ext cx="1219200" cy="1219200"/>
          </a:xfrm>
          <a:prstGeom prst="rect">
            <a:avLst/>
          </a:prstGeom>
        </p:spPr>
      </p:pic>
      <p:sp>
        <p:nvSpPr>
          <p:cNvPr id="18" name="文本框 17"/>
          <p:cNvSpPr txBox="1"/>
          <p:nvPr/>
        </p:nvSpPr>
        <p:spPr>
          <a:xfrm>
            <a:off x="1300112" y="4352746"/>
            <a:ext cx="2294059" cy="829945"/>
          </a:xfrm>
          <a:prstGeom prst="rect">
            <a:avLst/>
          </a:prstGeom>
          <a:noFill/>
        </p:spPr>
        <p:txBody>
          <a:bodyPr wrap="square" rtlCol="0">
            <a:spAutoFit/>
          </a:bodyPr>
          <a:lstStyle/>
          <a:p>
            <a:pPr algn="dist"/>
            <a:r>
              <a:rPr lang="zh-CN" altLang="en-US" sz="1600" dirty="0">
                <a:solidFill>
                  <a:srgbClr val="1F4D77"/>
                </a:solidFill>
              </a:rPr>
              <a:t>学习</a:t>
            </a:r>
            <a:r>
              <a:rPr lang="en-US" altLang="zh-CN" sz="1600" dirty="0">
                <a:solidFill>
                  <a:srgbClr val="1F4D77"/>
                </a:solidFill>
              </a:rPr>
              <a:t>Webflux</a:t>
            </a:r>
            <a:r>
              <a:rPr lang="zh-CN" altLang="en-US" sz="1600" dirty="0">
                <a:solidFill>
                  <a:srgbClr val="1F4D77"/>
                </a:solidFill>
              </a:rPr>
              <a:t>能够完成响应式框架的开发；</a:t>
            </a:r>
          </a:p>
          <a:p>
            <a:pPr algn="dist"/>
            <a:r>
              <a:rPr lang="zh-CN" altLang="en-US" sz="1600" dirty="0">
                <a:solidFill>
                  <a:srgbClr val="1F4D77"/>
                </a:solidFill>
              </a:rPr>
              <a:t>学习</a:t>
            </a:r>
            <a:r>
              <a:rPr lang="en-US" altLang="zh-CN" sz="1600" dirty="0">
                <a:solidFill>
                  <a:srgbClr val="1F4D77"/>
                </a:solidFill>
              </a:rPr>
              <a:t>SpringData JPA</a:t>
            </a:r>
          </a:p>
        </p:txBody>
      </p:sp>
      <p:sp>
        <p:nvSpPr>
          <p:cNvPr id="19" name="文本框 18"/>
          <p:cNvSpPr txBox="1"/>
          <p:nvPr/>
        </p:nvSpPr>
        <p:spPr>
          <a:xfrm>
            <a:off x="6205540" y="4317983"/>
            <a:ext cx="2294059" cy="1200329"/>
          </a:xfrm>
          <a:prstGeom prst="rect">
            <a:avLst/>
          </a:prstGeom>
          <a:noFill/>
        </p:spPr>
        <p:txBody>
          <a:bodyPr wrap="square" rtlCol="0">
            <a:spAutoFit/>
          </a:bodyPr>
          <a:lstStyle/>
          <a:p>
            <a:pPr algn="dist"/>
            <a:r>
              <a:rPr lang="zh-CN" altLang="en-US" dirty="0" smtClean="0">
                <a:solidFill>
                  <a:srgbClr val="1F4D77"/>
                </a:solidFill>
              </a:rPr>
              <a:t>学习Kafka</a:t>
            </a:r>
          </a:p>
          <a:p>
            <a:pPr algn="dist"/>
            <a:r>
              <a:rPr lang="en-US" altLang="zh-CN" dirty="0" err="1" smtClean="0">
                <a:solidFill>
                  <a:srgbClr val="1F4D77"/>
                </a:solidFill>
              </a:rPr>
              <a:t>RocketMQ</a:t>
            </a:r>
            <a:r>
              <a:rPr lang="zh-CN" altLang="en-US" dirty="0" smtClean="0">
                <a:solidFill>
                  <a:srgbClr val="1F4D77"/>
                </a:solidFill>
              </a:rPr>
              <a:t>、</a:t>
            </a:r>
            <a:r>
              <a:rPr lang="en-US" altLang="zh-CN" dirty="0" err="1" smtClean="0">
                <a:solidFill>
                  <a:srgbClr val="1F4D77"/>
                </a:solidFill>
              </a:rPr>
              <a:t>activeMQ</a:t>
            </a:r>
            <a:r>
              <a:rPr lang="zh-CN" altLang="en-US" dirty="0" smtClean="0">
                <a:solidFill>
                  <a:srgbClr val="1F4D77"/>
                </a:solidFill>
              </a:rPr>
              <a:t>等消息中间件。</a:t>
            </a:r>
            <a:endParaRPr lang="zh-CN" altLang="en-US" dirty="0">
              <a:solidFill>
                <a:srgbClr val="1F4D77"/>
              </a:solidFill>
            </a:endParaRPr>
          </a:p>
        </p:txBody>
      </p:sp>
      <p:sp>
        <p:nvSpPr>
          <p:cNvPr id="20" name="文本框 19"/>
          <p:cNvSpPr txBox="1"/>
          <p:nvPr/>
        </p:nvSpPr>
        <p:spPr>
          <a:xfrm>
            <a:off x="3696170" y="4352819"/>
            <a:ext cx="2294059" cy="923330"/>
          </a:xfrm>
          <a:prstGeom prst="rect">
            <a:avLst/>
          </a:prstGeom>
          <a:noFill/>
        </p:spPr>
        <p:txBody>
          <a:bodyPr wrap="square" rtlCol="0">
            <a:spAutoFit/>
          </a:bodyPr>
          <a:lstStyle/>
          <a:p>
            <a:pPr algn="dist"/>
            <a:r>
              <a:rPr lang="zh-CN" altLang="en-US" dirty="0" smtClean="0">
                <a:solidFill>
                  <a:srgbClr val="1F4D77"/>
                </a:solidFill>
              </a:rPr>
              <a:t>学习</a:t>
            </a:r>
            <a:r>
              <a:rPr lang="en-US" altLang="zh-CN" dirty="0" err="1" smtClean="0">
                <a:solidFill>
                  <a:srgbClr val="1F4D77"/>
                </a:solidFill>
              </a:rPr>
              <a:t>springclound</a:t>
            </a:r>
            <a:r>
              <a:rPr lang="zh-CN" altLang="en-US" dirty="0" smtClean="0">
                <a:solidFill>
                  <a:srgbClr val="1F4D77"/>
                </a:solidFill>
              </a:rPr>
              <a:t>能够自己维护搭建分布式系统。</a:t>
            </a:r>
            <a:endParaRPr lang="zh-CN" altLang="en-US" dirty="0">
              <a:solidFill>
                <a:srgbClr val="1F4D77"/>
              </a:solidFill>
            </a:endParaRPr>
          </a:p>
        </p:txBody>
      </p:sp>
      <p:sp>
        <p:nvSpPr>
          <p:cNvPr id="21" name="文本框 20"/>
          <p:cNvSpPr txBox="1"/>
          <p:nvPr/>
        </p:nvSpPr>
        <p:spPr>
          <a:xfrm>
            <a:off x="8707369" y="4352746"/>
            <a:ext cx="2294059" cy="922020"/>
          </a:xfrm>
          <a:prstGeom prst="rect">
            <a:avLst/>
          </a:prstGeom>
          <a:noFill/>
        </p:spPr>
        <p:txBody>
          <a:bodyPr wrap="square" rtlCol="0">
            <a:spAutoFit/>
          </a:bodyPr>
          <a:lstStyle/>
          <a:p>
            <a:pPr algn="dist"/>
            <a:r>
              <a:rPr lang="zh-CN" altLang="en-US" dirty="0">
                <a:solidFill>
                  <a:srgbClr val="1F4D77"/>
                </a:solidFill>
              </a:rPr>
              <a:t>学习</a:t>
            </a:r>
            <a:r>
              <a:rPr lang="en-US" altLang="zh-CN" dirty="0">
                <a:solidFill>
                  <a:srgbClr val="1F4D77"/>
                </a:solidFill>
              </a:rPr>
              <a:t>Spring</a:t>
            </a:r>
            <a:r>
              <a:rPr lang="zh-CN" altLang="en-US" dirty="0">
                <a:solidFill>
                  <a:srgbClr val="1F4D77"/>
                </a:solidFill>
              </a:rPr>
              <a:t>的编程思想，目标是自己能够手写一个</a:t>
            </a:r>
            <a:r>
              <a:rPr lang="en-US" altLang="zh-CN" dirty="0">
                <a:solidFill>
                  <a:srgbClr val="1F4D77"/>
                </a:solidFill>
              </a:rPr>
              <a:t>Spring</a:t>
            </a:r>
            <a:r>
              <a:rPr lang="zh-CN" altLang="en-US" dirty="0">
                <a:solidFill>
                  <a:srgbClr val="1F4D77"/>
                </a:solidFill>
              </a:rPr>
              <a:t>框架</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635"/>
            <a:ext cx="12192000" cy="6858000"/>
          </a:xfrm>
          <a:prstGeom prst="rect">
            <a:avLst/>
          </a:prstGeom>
          <a:blipFill dpi="0"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brightnessContrast bright="-40000"/>
                      </a14:imgEffect>
                      <a14:imgEffect>
                        <a14:colorTemperature colorTemp="11200"/>
                      </a14:imgEffect>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1118419" y="2508214"/>
            <a:ext cx="9955162" cy="1696064"/>
          </a:xfrm>
          <a:prstGeom prst="rect">
            <a:avLst/>
          </a:prstGeom>
          <a:solidFill>
            <a:schemeClr val="bg2">
              <a:lumMod val="1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181717"/>
              </a:solidFill>
            </a:endParaRPr>
          </a:p>
        </p:txBody>
      </p:sp>
      <p:sp>
        <p:nvSpPr>
          <p:cNvPr id="9" name="文本框 8"/>
          <p:cNvSpPr txBox="1"/>
          <p:nvPr/>
        </p:nvSpPr>
        <p:spPr>
          <a:xfrm>
            <a:off x="3399620" y="2073136"/>
            <a:ext cx="5392760" cy="1015663"/>
          </a:xfrm>
          <a:prstGeom prst="rect">
            <a:avLst/>
          </a:prstGeom>
          <a:noFill/>
        </p:spPr>
        <p:txBody>
          <a:bodyPr wrap="square" rtlCol="0">
            <a:spAutoFit/>
          </a:bodyPr>
          <a:lstStyle/>
          <a:p>
            <a:pPr algn="dist"/>
            <a:r>
              <a:rPr lang="en-US" altLang="zh-CN" sz="6000" b="1" dirty="0">
                <a:solidFill>
                  <a:srgbClr val="FFFF00">
                    <a:alpha val="85000"/>
                  </a:srgbClr>
                </a:solidFill>
              </a:rPr>
              <a:t> </a:t>
            </a:r>
            <a:r>
              <a:rPr lang="zh-CN" altLang="en-US" sz="6000" b="1" dirty="0">
                <a:solidFill>
                  <a:srgbClr val="FFFF00">
                    <a:alpha val="85000"/>
                  </a:srgbClr>
                </a:solidFill>
              </a:rPr>
              <a:t>非常感谢</a:t>
            </a:r>
          </a:p>
        </p:txBody>
      </p:sp>
      <p:sp>
        <p:nvSpPr>
          <p:cNvPr id="10" name="文本框 9"/>
          <p:cNvSpPr txBox="1"/>
          <p:nvPr/>
        </p:nvSpPr>
        <p:spPr>
          <a:xfrm>
            <a:off x="4331109" y="3132422"/>
            <a:ext cx="3529782" cy="369332"/>
          </a:xfrm>
          <a:prstGeom prst="rect">
            <a:avLst/>
          </a:prstGeom>
          <a:noFill/>
        </p:spPr>
        <p:txBody>
          <a:bodyPr wrap="square" rtlCol="0">
            <a:spAutoFit/>
          </a:bodyPr>
          <a:lstStyle/>
          <a:p>
            <a:pPr algn="dist"/>
            <a:r>
              <a:rPr lang="en-US" altLang="zh-CN" dirty="0" smtClean="0">
                <a:solidFill>
                  <a:srgbClr val="FFFF00">
                    <a:alpha val="85000"/>
                  </a:srgbClr>
                </a:solidFill>
              </a:rPr>
              <a:t>THANKS VERY MUCH</a:t>
            </a:r>
            <a:endParaRPr lang="zh-CN" altLang="en-US" dirty="0">
              <a:solidFill>
                <a:srgbClr val="FFFF00">
                  <a:alpha val="85000"/>
                </a:srgbClr>
              </a:solidFill>
            </a:endParaRPr>
          </a:p>
        </p:txBody>
      </p:sp>
      <p:cxnSp>
        <p:nvCxnSpPr>
          <p:cNvPr id="12" name="直接连接符 11"/>
          <p:cNvCxnSpPr/>
          <p:nvPr/>
        </p:nvCxnSpPr>
        <p:spPr>
          <a:xfrm>
            <a:off x="4075471" y="3617038"/>
            <a:ext cx="0" cy="391820"/>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8116529" y="3580167"/>
            <a:ext cx="0" cy="465562"/>
          </a:xfrm>
          <a:prstGeom prst="line">
            <a:avLst/>
          </a:prstGeom>
          <a:ln>
            <a:solidFill>
              <a:srgbClr val="FFFF00"/>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226142" y="235974"/>
            <a:ext cx="11739716" cy="6386052"/>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756787" y="5074433"/>
            <a:ext cx="678426" cy="67842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645674" y="3639526"/>
            <a:ext cx="1902543" cy="368300"/>
          </a:xfrm>
          <a:prstGeom prst="rect">
            <a:avLst/>
          </a:prstGeom>
          <a:noFill/>
        </p:spPr>
        <p:txBody>
          <a:bodyPr wrap="square" rtlCol="0">
            <a:spAutoFit/>
          </a:bodyPr>
          <a:lstStyle/>
          <a:p>
            <a:r>
              <a:rPr lang="zh-CN" altLang="en-US" dirty="0" smtClean="0">
                <a:solidFill>
                  <a:srgbClr val="FFFF00">
                    <a:alpha val="85000"/>
                  </a:srgbClr>
                </a:solidFill>
              </a:rPr>
              <a:t>北京华宇信息</a:t>
            </a:r>
          </a:p>
        </p:txBody>
      </p:sp>
      <p:sp>
        <p:nvSpPr>
          <p:cNvPr id="19" name="文本框 18"/>
          <p:cNvSpPr txBox="1"/>
          <p:nvPr/>
        </p:nvSpPr>
        <p:spPr>
          <a:xfrm>
            <a:off x="4668520" y="3639820"/>
            <a:ext cx="2997835" cy="368300"/>
          </a:xfrm>
          <a:prstGeom prst="rect">
            <a:avLst/>
          </a:prstGeom>
          <a:noFill/>
        </p:spPr>
        <p:txBody>
          <a:bodyPr wrap="square" rtlCol="0">
            <a:spAutoFit/>
          </a:bodyPr>
          <a:lstStyle/>
          <a:p>
            <a:r>
              <a:rPr lang="zh-CN" altLang="en-US" dirty="0" smtClean="0">
                <a:solidFill>
                  <a:srgbClr val="FFFF00">
                    <a:alpha val="85000"/>
                  </a:srgbClr>
                </a:solidFill>
              </a:rPr>
              <a:t>法院产品团队</a:t>
            </a:r>
            <a:r>
              <a:rPr lang="en-US" altLang="zh-CN" dirty="0" smtClean="0">
                <a:solidFill>
                  <a:srgbClr val="FFFF00">
                    <a:alpha val="85000"/>
                  </a:srgbClr>
                </a:solidFill>
              </a:rPr>
              <a:t>——</a:t>
            </a:r>
            <a:r>
              <a:rPr lang="zh-CN" altLang="en-US" dirty="0" smtClean="0">
                <a:solidFill>
                  <a:srgbClr val="FFFF00">
                    <a:alpha val="85000"/>
                  </a:srgbClr>
                </a:solidFill>
              </a:rPr>
              <a:t>张云帆</a:t>
            </a:r>
          </a:p>
        </p:txBody>
      </p:sp>
      <p:sp>
        <p:nvSpPr>
          <p:cNvPr id="20" name="文本框 19"/>
          <p:cNvSpPr txBox="1"/>
          <p:nvPr/>
        </p:nvSpPr>
        <p:spPr>
          <a:xfrm>
            <a:off x="8662835" y="3639526"/>
            <a:ext cx="1864441" cy="368300"/>
          </a:xfrm>
          <a:prstGeom prst="rect">
            <a:avLst/>
          </a:prstGeom>
          <a:noFill/>
        </p:spPr>
        <p:txBody>
          <a:bodyPr wrap="square" rtlCol="0">
            <a:spAutoFit/>
          </a:bodyPr>
          <a:lstStyle/>
          <a:p>
            <a:r>
              <a:rPr lang="en-US" dirty="0" smtClean="0">
                <a:solidFill>
                  <a:srgbClr val="FFFF00">
                    <a:alpha val="85000"/>
                  </a:srgbClr>
                </a:solidFill>
              </a:rPr>
              <a:t>2019-07-26</a:t>
            </a:r>
          </a:p>
        </p:txBody>
      </p:sp>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065" y="5074285"/>
            <a:ext cx="739140" cy="67056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1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1500"/>
                                        <p:tgtEl>
                                          <p:spTgt spid="14"/>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500"/>
                                        <p:tgtEl>
                                          <p:spTgt spid="1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500"/>
                                        <p:tgtEl>
                                          <p:spTgt spid="5"/>
                                        </p:tgtEl>
                                      </p:cBhvr>
                                    </p:animEffect>
                                  </p:childTnLst>
                                </p:cTn>
                              </p:par>
                              <p:par>
                                <p:cTn id="29" presetID="2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p:bldP spid="10" grpId="0"/>
      <p:bldP spid="18" grpId="0"/>
      <p:bldP spid="19" grpId="0"/>
      <p:bldP spid="2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26142" y="235974"/>
            <a:ext cx="11739716" cy="6386052"/>
          </a:xfrm>
          <a:prstGeom prst="rect">
            <a:avLst/>
          </a:prstGeom>
          <a:noFill/>
          <a:ln w="127000">
            <a:solidFill>
              <a:schemeClr val="bg1">
                <a:alpha val="7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31" name="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2041" y="1455650"/>
            <a:ext cx="1287270" cy="1279193"/>
          </a:xfrm>
          <a:prstGeom prst="rect">
            <a:avLst/>
          </a:prstGeom>
          <a:blipFill dpi="0" rotWithShape="1">
            <a:blip r:embed="rId3">
              <a:alphaModFix amt="79000"/>
            </a:blip>
            <a:srcRect/>
            <a:stretch>
              <a:fillRect/>
            </a:stretch>
          </a:blipFill>
          <a:ln>
            <a:noFill/>
          </a:ln>
        </p:spPr>
      </p:pic>
      <p:pic>
        <p:nvPicPr>
          <p:cNvPr id="1034" name="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9311" y="1455650"/>
            <a:ext cx="1286260" cy="127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5571" y="1455650"/>
            <a:ext cx="1287270" cy="1279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接连接符 16"/>
          <p:cNvCxnSpPr/>
          <p:nvPr/>
        </p:nvCxnSpPr>
        <p:spPr>
          <a:xfrm>
            <a:off x="4162041" y="3414486"/>
            <a:ext cx="38608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158481" y="1465036"/>
            <a:ext cx="1930400" cy="1958836"/>
          </a:xfrm>
          <a:prstGeom prst="rect">
            <a:avLst/>
          </a:prstGeom>
          <a:solidFill>
            <a:srgbClr val="F3F5F2"/>
          </a:solidFill>
          <a:ln w="9525">
            <a:solidFill>
              <a:srgbClr val="1F4D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6096001" y="1465200"/>
            <a:ext cx="1930400" cy="1968222"/>
          </a:xfrm>
          <a:prstGeom prst="rect">
            <a:avLst/>
          </a:prstGeom>
          <a:solidFill>
            <a:srgbClr val="F3F5F2"/>
          </a:solidFill>
          <a:ln w="9525">
            <a:solidFill>
              <a:srgbClr val="1F4D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336671" y="1853418"/>
            <a:ext cx="1855211" cy="922020"/>
          </a:xfrm>
          <a:prstGeom prst="rect">
            <a:avLst/>
          </a:prstGeom>
          <a:noFill/>
        </p:spPr>
        <p:txBody>
          <a:bodyPr wrap="square" rtlCol="0">
            <a:spAutoFit/>
          </a:bodyPr>
          <a:lstStyle/>
          <a:p>
            <a:r>
              <a:rPr lang="en-US" dirty="0" smtClean="0"/>
              <a:t>2017</a:t>
            </a:r>
            <a:r>
              <a:rPr lang="zh-CN" altLang="en-US" dirty="0" smtClean="0"/>
              <a:t>年毕业于内江师范学院软件工程专业</a:t>
            </a:r>
          </a:p>
        </p:txBody>
      </p:sp>
      <p:sp>
        <p:nvSpPr>
          <p:cNvPr id="53" name="椭圆 52"/>
          <p:cNvSpPr/>
          <p:nvPr/>
        </p:nvSpPr>
        <p:spPr>
          <a:xfrm>
            <a:off x="4591097" y="1884350"/>
            <a:ext cx="722671" cy="7226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4273383" y="1566636"/>
            <a:ext cx="1358098" cy="1358098"/>
            <a:chOff x="729621" y="2150465"/>
            <a:chExt cx="1358098" cy="1358098"/>
          </a:xfrm>
        </p:grpSpPr>
        <p:sp>
          <p:nvSpPr>
            <p:cNvPr id="55" name="椭圆 54"/>
            <p:cNvSpPr/>
            <p:nvPr/>
          </p:nvSpPr>
          <p:spPr>
            <a:xfrm>
              <a:off x="729621" y="2150465"/>
              <a:ext cx="1358098" cy="13580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959822" y="2360011"/>
              <a:ext cx="162233" cy="162233"/>
            </a:xfrm>
            <a:prstGeom prst="ellipse">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712403" y="2360011"/>
              <a:ext cx="162233" cy="162233"/>
            </a:xfrm>
            <a:prstGeom prst="ellipse">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712403" y="3128316"/>
              <a:ext cx="162233" cy="162233"/>
            </a:xfrm>
            <a:prstGeom prst="ellipse">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椭圆 58"/>
            <p:cNvSpPr/>
            <p:nvPr/>
          </p:nvSpPr>
          <p:spPr>
            <a:xfrm>
              <a:off x="956436" y="3149425"/>
              <a:ext cx="162233" cy="162233"/>
            </a:xfrm>
            <a:prstGeom prst="ellipse">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0" name="椭圆 59"/>
          <p:cNvSpPr/>
          <p:nvPr/>
        </p:nvSpPr>
        <p:spPr>
          <a:xfrm>
            <a:off x="4405451" y="1704896"/>
            <a:ext cx="1093962" cy="1093562"/>
          </a:xfrm>
          <a:prstGeom prst="ellipse">
            <a:avLst/>
          </a:prstGeom>
          <a:noFill/>
          <a:ln>
            <a:solidFill>
              <a:schemeClr val="tx1">
                <a:alpha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4740619" y="1890517"/>
            <a:ext cx="285750" cy="707886"/>
          </a:xfrm>
          <a:prstGeom prst="rect">
            <a:avLst/>
          </a:prstGeom>
          <a:noFill/>
        </p:spPr>
        <p:txBody>
          <a:bodyPr wrap="square" rtlCol="0">
            <a:spAutoFit/>
          </a:bodyPr>
          <a:lstStyle/>
          <a:p>
            <a:r>
              <a:rPr lang="en-US" altLang="zh-CN" sz="4000" dirty="0" smtClean="0">
                <a:solidFill>
                  <a:srgbClr val="1F4D77"/>
                </a:solidFill>
              </a:rPr>
              <a:t>1</a:t>
            </a:r>
            <a:endParaRPr lang="zh-CN" altLang="en-US" sz="4000" dirty="0">
              <a:solidFill>
                <a:srgbClr val="1F4D77"/>
              </a:solidFill>
            </a:endParaRPr>
          </a:p>
        </p:txBody>
      </p:sp>
      <p:sp>
        <p:nvSpPr>
          <p:cNvPr id="62" name="椭圆 61"/>
          <p:cNvSpPr/>
          <p:nvPr/>
        </p:nvSpPr>
        <p:spPr>
          <a:xfrm>
            <a:off x="6871115" y="1884350"/>
            <a:ext cx="722671" cy="7226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6553401" y="1566636"/>
            <a:ext cx="1358098" cy="1358098"/>
            <a:chOff x="729621" y="2150465"/>
            <a:chExt cx="1358098" cy="1358098"/>
          </a:xfrm>
        </p:grpSpPr>
        <p:sp>
          <p:nvSpPr>
            <p:cNvPr id="64" name="椭圆 63"/>
            <p:cNvSpPr/>
            <p:nvPr/>
          </p:nvSpPr>
          <p:spPr>
            <a:xfrm>
              <a:off x="729621" y="2150465"/>
              <a:ext cx="1358098" cy="1358098"/>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椭圆 64"/>
            <p:cNvSpPr/>
            <p:nvPr/>
          </p:nvSpPr>
          <p:spPr>
            <a:xfrm>
              <a:off x="959822" y="2360011"/>
              <a:ext cx="162233" cy="162233"/>
            </a:xfrm>
            <a:prstGeom prst="ellipse">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712403" y="2360011"/>
              <a:ext cx="162233" cy="162233"/>
            </a:xfrm>
            <a:prstGeom prst="ellipse">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p:cNvSpPr/>
            <p:nvPr/>
          </p:nvSpPr>
          <p:spPr>
            <a:xfrm>
              <a:off x="1712403" y="3128316"/>
              <a:ext cx="162233" cy="162233"/>
            </a:xfrm>
            <a:prstGeom prst="ellipse">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956436" y="3149425"/>
              <a:ext cx="162233" cy="162233"/>
            </a:xfrm>
            <a:prstGeom prst="ellipse">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9" name="椭圆 68"/>
          <p:cNvSpPr/>
          <p:nvPr/>
        </p:nvSpPr>
        <p:spPr>
          <a:xfrm>
            <a:off x="6685469" y="1704896"/>
            <a:ext cx="1093962" cy="1093562"/>
          </a:xfrm>
          <a:prstGeom prst="ellipse">
            <a:avLst/>
          </a:prstGeom>
          <a:noFill/>
          <a:ln>
            <a:solidFill>
              <a:schemeClr val="tx1">
                <a:alpha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p:cNvSpPr txBox="1"/>
          <p:nvPr/>
        </p:nvSpPr>
        <p:spPr>
          <a:xfrm>
            <a:off x="7020637" y="1890517"/>
            <a:ext cx="285750" cy="707886"/>
          </a:xfrm>
          <a:prstGeom prst="rect">
            <a:avLst/>
          </a:prstGeom>
          <a:noFill/>
        </p:spPr>
        <p:txBody>
          <a:bodyPr wrap="square" rtlCol="0">
            <a:spAutoFit/>
          </a:bodyPr>
          <a:lstStyle/>
          <a:p>
            <a:r>
              <a:rPr lang="en-US" altLang="zh-CN" sz="4000" dirty="0" smtClean="0">
                <a:solidFill>
                  <a:srgbClr val="1F4D77"/>
                </a:solidFill>
              </a:rPr>
              <a:t>2</a:t>
            </a:r>
            <a:endParaRPr lang="zh-CN" altLang="en-US" sz="4000" dirty="0">
              <a:solidFill>
                <a:srgbClr val="1F4D77"/>
              </a:solidFill>
            </a:endParaRPr>
          </a:p>
        </p:txBody>
      </p:sp>
      <p:sp>
        <p:nvSpPr>
          <p:cNvPr id="92" name="文本框 91"/>
          <p:cNvSpPr txBox="1"/>
          <p:nvPr/>
        </p:nvSpPr>
        <p:spPr>
          <a:xfrm>
            <a:off x="9177899" y="1931241"/>
            <a:ext cx="1855211" cy="922020"/>
          </a:xfrm>
          <a:prstGeom prst="rect">
            <a:avLst/>
          </a:prstGeom>
          <a:noFill/>
        </p:spPr>
        <p:txBody>
          <a:bodyPr wrap="square" rtlCol="0">
            <a:spAutoFit/>
          </a:bodyPr>
          <a:lstStyle/>
          <a:p>
            <a:r>
              <a:rPr lang="en-US" dirty="0" smtClean="0"/>
              <a:t>2016</a:t>
            </a:r>
            <a:r>
              <a:rPr lang="zh-CN" altLang="en-US" dirty="0" smtClean="0"/>
              <a:t>年</a:t>
            </a:r>
            <a:r>
              <a:rPr lang="en-US" altLang="zh-CN" dirty="0" smtClean="0"/>
              <a:t>11</a:t>
            </a:r>
            <a:r>
              <a:rPr lang="zh-CN" altLang="en-US" dirty="0" smtClean="0"/>
              <a:t>月</a:t>
            </a:r>
            <a:r>
              <a:rPr lang="en-US" altLang="zh-CN" dirty="0" smtClean="0"/>
              <a:t>3</a:t>
            </a:r>
            <a:r>
              <a:rPr lang="zh-CN" altLang="en-US" dirty="0" smtClean="0"/>
              <a:t>日入职北京华宇信息成都研发中心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031"/>
                                        </p:tgtEl>
                                        <p:attrNameLst>
                                          <p:attrName>style.visibility</p:attrName>
                                        </p:attrNameLst>
                                      </p:cBhvr>
                                      <p:to>
                                        <p:strVal val="visible"/>
                                      </p:to>
                                    </p:set>
                                    <p:anim calcmode="lin" valueType="num">
                                      <p:cBhvr additive="base">
                                        <p:cTn id="7" dur="1000" fill="hold"/>
                                        <p:tgtEl>
                                          <p:spTgt spid="1031"/>
                                        </p:tgtEl>
                                        <p:attrNameLst>
                                          <p:attrName>ppt_x</p:attrName>
                                        </p:attrNameLst>
                                      </p:cBhvr>
                                      <p:tavLst>
                                        <p:tav tm="0">
                                          <p:val>
                                            <p:strVal val="0-#ppt_w/2"/>
                                          </p:val>
                                        </p:tav>
                                        <p:tav tm="100000">
                                          <p:val>
                                            <p:strVal val="#ppt_x"/>
                                          </p:val>
                                        </p:tav>
                                      </p:tavLst>
                                    </p:anim>
                                    <p:anim calcmode="lin" valueType="num">
                                      <p:cBhvr additive="base">
                                        <p:cTn id="8" dur="1000" fill="hold"/>
                                        <p:tgtEl>
                                          <p:spTgt spid="1031"/>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anim calcmode="lin" valueType="num">
                                      <p:cBhvr additive="base">
                                        <p:cTn id="11" dur="1000" fill="hold"/>
                                        <p:tgtEl>
                                          <p:spTgt spid="1034"/>
                                        </p:tgtEl>
                                        <p:attrNameLst>
                                          <p:attrName>ppt_x</p:attrName>
                                        </p:attrNameLst>
                                      </p:cBhvr>
                                      <p:tavLst>
                                        <p:tav tm="0">
                                          <p:val>
                                            <p:strVal val="#ppt_x"/>
                                          </p:val>
                                        </p:tav>
                                        <p:tav tm="100000">
                                          <p:val>
                                            <p:strVal val="#ppt_x"/>
                                          </p:val>
                                        </p:tav>
                                      </p:tavLst>
                                    </p:anim>
                                    <p:anim calcmode="lin" valueType="num">
                                      <p:cBhvr additive="base">
                                        <p:cTn id="12" dur="1000" fill="hold"/>
                                        <p:tgtEl>
                                          <p:spTgt spid="1034"/>
                                        </p:tgtEl>
                                        <p:attrNameLst>
                                          <p:attrName>ppt_y</p:attrName>
                                        </p:attrNameLst>
                                      </p:cBhvr>
                                      <p:tavLst>
                                        <p:tav tm="0">
                                          <p:val>
                                            <p:strVal val="0-#ppt_h/2"/>
                                          </p:val>
                                        </p:tav>
                                        <p:tav tm="100000">
                                          <p:val>
                                            <p:strVal val="#ppt_y"/>
                                          </p:val>
                                        </p:tav>
                                      </p:tavLst>
                                    </p:anim>
                                  </p:childTnLst>
                                </p:cTn>
                              </p:par>
                              <p:par>
                                <p:cTn id="13" presetID="2" presetClass="entr" presetSubtype="3" fill="hold" nodeType="withEffect">
                                  <p:stCondLst>
                                    <p:cond delay="0"/>
                                  </p:stCondLst>
                                  <p:childTnLst>
                                    <p:set>
                                      <p:cBhvr>
                                        <p:cTn id="14" dur="1" fill="hold">
                                          <p:stCondLst>
                                            <p:cond delay="0"/>
                                          </p:stCondLst>
                                        </p:cTn>
                                        <p:tgtEl>
                                          <p:spTgt spid="1037"/>
                                        </p:tgtEl>
                                        <p:attrNameLst>
                                          <p:attrName>style.visibility</p:attrName>
                                        </p:attrNameLst>
                                      </p:cBhvr>
                                      <p:to>
                                        <p:strVal val="visible"/>
                                      </p:to>
                                    </p:set>
                                    <p:anim calcmode="lin" valueType="num">
                                      <p:cBhvr additive="base">
                                        <p:cTn id="15" dur="1000" fill="hold"/>
                                        <p:tgtEl>
                                          <p:spTgt spid="1037"/>
                                        </p:tgtEl>
                                        <p:attrNameLst>
                                          <p:attrName>ppt_x</p:attrName>
                                        </p:attrNameLst>
                                      </p:cBhvr>
                                      <p:tavLst>
                                        <p:tav tm="0">
                                          <p:val>
                                            <p:strVal val="1+#ppt_w/2"/>
                                          </p:val>
                                        </p:tav>
                                        <p:tav tm="100000">
                                          <p:val>
                                            <p:strVal val="#ppt_x"/>
                                          </p:val>
                                        </p:tav>
                                      </p:tavLst>
                                    </p:anim>
                                    <p:anim calcmode="lin" valueType="num">
                                      <p:cBhvr additive="base">
                                        <p:cTn id="16" dur="1000" fill="hold"/>
                                        <p:tgtEl>
                                          <p:spTgt spid="1037"/>
                                        </p:tgtEl>
                                        <p:attrNameLst>
                                          <p:attrName>ppt_y</p:attrName>
                                        </p:attrNameLst>
                                      </p:cBhvr>
                                      <p:tavLst>
                                        <p:tav tm="0">
                                          <p:val>
                                            <p:strVal val="0-#ppt_h/2"/>
                                          </p:val>
                                        </p:tav>
                                        <p:tav tm="100000">
                                          <p:val>
                                            <p:strVal val="#ppt_y"/>
                                          </p:val>
                                        </p:tav>
                                      </p:tavLst>
                                    </p:anim>
                                  </p:childTnLst>
                                </p:cTn>
                              </p:par>
                              <p:par>
                                <p:cTn id="17" presetID="1" presetClass="exit" presetSubtype="0" fill="hold" nodeType="withEffect">
                                  <p:stCondLst>
                                    <p:cond delay="1000"/>
                                  </p:stCondLst>
                                  <p:childTnLst>
                                    <p:set>
                                      <p:cBhvr>
                                        <p:cTn id="18" dur="1" fill="hold">
                                          <p:stCondLst>
                                            <p:cond delay="0"/>
                                          </p:stCondLst>
                                        </p:cTn>
                                        <p:tgtEl>
                                          <p:spTgt spid="1031"/>
                                        </p:tgtEl>
                                        <p:attrNameLst>
                                          <p:attrName>style.visibility</p:attrName>
                                        </p:attrNameLst>
                                      </p:cBhvr>
                                      <p:to>
                                        <p:strVal val="hidden"/>
                                      </p:to>
                                    </p:set>
                                  </p:childTnLst>
                                </p:cTn>
                              </p:par>
                              <p:par>
                                <p:cTn id="19" presetID="1" presetClass="exit" presetSubtype="0" fill="hold" nodeType="withEffect">
                                  <p:stCondLst>
                                    <p:cond delay="1000"/>
                                  </p:stCondLst>
                                  <p:childTnLst>
                                    <p:set>
                                      <p:cBhvr>
                                        <p:cTn id="20" dur="1" fill="hold">
                                          <p:stCondLst>
                                            <p:cond delay="0"/>
                                          </p:stCondLst>
                                        </p:cTn>
                                        <p:tgtEl>
                                          <p:spTgt spid="1034"/>
                                        </p:tgtEl>
                                        <p:attrNameLst>
                                          <p:attrName>style.visibility</p:attrName>
                                        </p:attrNameLst>
                                      </p:cBhvr>
                                      <p:to>
                                        <p:strVal val="hidden"/>
                                      </p:to>
                                    </p:set>
                                  </p:childTnLst>
                                </p:cTn>
                              </p:par>
                              <p:par>
                                <p:cTn id="21" presetID="1" presetClass="exit" presetSubtype="0" fill="hold" nodeType="withEffect">
                                  <p:stCondLst>
                                    <p:cond delay="1000"/>
                                  </p:stCondLst>
                                  <p:childTnLst>
                                    <p:set>
                                      <p:cBhvr>
                                        <p:cTn id="22" dur="1" fill="hold">
                                          <p:stCondLst>
                                            <p:cond delay="0"/>
                                          </p:stCondLst>
                                        </p:cTn>
                                        <p:tgtEl>
                                          <p:spTgt spid="1037"/>
                                        </p:tgtEl>
                                        <p:attrNameLst>
                                          <p:attrName>style.visibility</p:attrName>
                                        </p:attrNameLst>
                                      </p:cBhvr>
                                      <p:to>
                                        <p:strVal val="hidden"/>
                                      </p:to>
                                    </p:set>
                                  </p:childTnLst>
                                </p:cTn>
                              </p:par>
                              <p:par>
                                <p:cTn id="23" presetID="4" presetClass="entr" presetSubtype="32" fill="hold" nodeType="withEffect">
                                  <p:stCondLst>
                                    <p:cond delay="1000"/>
                                  </p:stCondLst>
                                  <p:childTnLst>
                                    <p:set>
                                      <p:cBhvr>
                                        <p:cTn id="24" dur="1" fill="hold">
                                          <p:stCondLst>
                                            <p:cond delay="0"/>
                                          </p:stCondLst>
                                        </p:cTn>
                                        <p:tgtEl>
                                          <p:spTgt spid="17"/>
                                        </p:tgtEl>
                                        <p:attrNameLst>
                                          <p:attrName>style.visibility</p:attrName>
                                        </p:attrNameLst>
                                      </p:cBhvr>
                                      <p:to>
                                        <p:strVal val="visible"/>
                                      </p:to>
                                    </p:set>
                                    <p:animEffect transition="in" filter="box(out)">
                                      <p:cBhvr>
                                        <p:cTn id="25" dur="1000"/>
                                        <p:tgtEl>
                                          <p:spTgt spid="17"/>
                                        </p:tgtEl>
                                      </p:cBhvr>
                                    </p:animEffect>
                                  </p:childTnLst>
                                </p:cTn>
                              </p:par>
                              <p:par>
                                <p:cTn id="26" presetID="1" presetClass="exit" presetSubtype="0" fill="hold" nodeType="withEffect">
                                  <p:stCondLst>
                                    <p:cond delay="2000"/>
                                  </p:stCondLst>
                                  <p:childTnLst>
                                    <p:set>
                                      <p:cBhvr>
                                        <p:cTn id="27" dur="1" fill="hold">
                                          <p:stCondLst>
                                            <p:cond delay="0"/>
                                          </p:stCondLst>
                                        </p:cTn>
                                        <p:tgtEl>
                                          <p:spTgt spid="17"/>
                                        </p:tgtEl>
                                        <p:attrNameLst>
                                          <p:attrName>style.visibility</p:attrName>
                                        </p:attrNameLst>
                                      </p:cBhvr>
                                      <p:to>
                                        <p:strVal val="hidden"/>
                                      </p:to>
                                    </p:set>
                                  </p:childTnLst>
                                </p:cTn>
                              </p:par>
                              <p:par>
                                <p:cTn id="28" presetID="1" presetClass="entr" presetSubtype="0" fill="hold" grpId="0" nodeType="withEffect">
                                  <p:stCondLst>
                                    <p:cond delay="200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grpId="0" nodeType="withEffect">
                                  <p:stCondLst>
                                    <p:cond delay="2000"/>
                                  </p:stCondLst>
                                  <p:childTnLst>
                                    <p:set>
                                      <p:cBhvr>
                                        <p:cTn id="31" dur="1" fill="hold">
                                          <p:stCondLst>
                                            <p:cond delay="0"/>
                                          </p:stCondLst>
                                        </p:cTn>
                                        <p:tgtEl>
                                          <p:spTgt spid="48"/>
                                        </p:tgtEl>
                                        <p:attrNameLst>
                                          <p:attrName>style.visibility</p:attrName>
                                        </p:attrNameLst>
                                      </p:cBhvr>
                                      <p:to>
                                        <p:strVal val="visible"/>
                                      </p:to>
                                    </p:set>
                                  </p:childTnLst>
                                </p:cTn>
                              </p:par>
                              <p:par>
                                <p:cTn id="32" presetID="42" presetClass="path" presetSubtype="0" accel="50000" decel="50000" fill="hold" grpId="1" nodeType="withEffect">
                                  <p:stCondLst>
                                    <p:cond delay="2000"/>
                                  </p:stCondLst>
                                  <p:childTnLst>
                                    <p:animMotion origin="layout" path="M -2.5E-6 -1.48148E-6 L -0.01341 -0.02917 " pathEditMode="relative" rAng="0" ptsTypes="AA">
                                      <p:cBhvr>
                                        <p:cTn id="33" dur="1250" fill="hold"/>
                                        <p:tgtEl>
                                          <p:spTgt spid="20"/>
                                        </p:tgtEl>
                                        <p:attrNameLst>
                                          <p:attrName>ppt_x</p:attrName>
                                          <p:attrName>ppt_y</p:attrName>
                                        </p:attrNameLst>
                                      </p:cBhvr>
                                      <p:rCtr x="-677" y="-1458"/>
                                    </p:animMotion>
                                  </p:childTnLst>
                                </p:cTn>
                              </p:par>
                              <p:par>
                                <p:cTn id="34" presetID="8" presetClass="emph" presetSubtype="0" repeatCount="indefinite" fill="hold" nodeType="withEffect">
                                  <p:stCondLst>
                                    <p:cond delay="2000"/>
                                  </p:stCondLst>
                                  <p:endCondLst>
                                    <p:cond evt="onNext" delay="0">
                                      <p:tgtEl>
                                        <p:sldTgt/>
                                      </p:tgtEl>
                                    </p:cond>
                                  </p:endCondLst>
                                  <p:childTnLst>
                                    <p:animRot by="21600000">
                                      <p:cBhvr>
                                        <p:cTn id="35" dur="2000" fill="hold"/>
                                        <p:tgtEl>
                                          <p:spTgt spid="54"/>
                                        </p:tgtEl>
                                        <p:attrNameLst>
                                          <p:attrName>r</p:attrName>
                                        </p:attrNameLst>
                                      </p:cBhvr>
                                    </p:animRot>
                                  </p:childTnLst>
                                </p:cTn>
                              </p:par>
                              <p:par>
                                <p:cTn id="36" presetID="10" presetClass="entr" presetSubtype="0" fill="hold" grpId="0" nodeType="withEffect">
                                  <p:stCondLst>
                                    <p:cond delay="2000"/>
                                  </p:stCondLst>
                                  <p:childTnLst>
                                    <p:set>
                                      <p:cBhvr>
                                        <p:cTn id="37" dur="1" fill="hold">
                                          <p:stCondLst>
                                            <p:cond delay="0"/>
                                          </p:stCondLst>
                                        </p:cTn>
                                        <p:tgtEl>
                                          <p:spTgt spid="22"/>
                                        </p:tgtEl>
                                        <p:attrNameLst>
                                          <p:attrName>style.visibility</p:attrName>
                                        </p:attrNameLst>
                                      </p:cBhvr>
                                      <p:to>
                                        <p:strVal val="visible"/>
                                      </p:to>
                                    </p:set>
                                    <p:animEffect transition="in" filter="fade">
                                      <p:cBhvr>
                                        <p:cTn id="38" dur="1250"/>
                                        <p:tgtEl>
                                          <p:spTgt spid="22"/>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400" decel="49600" fill="hold" grpId="1" nodeType="clickEffect">
                                  <p:stCondLst>
                                    <p:cond delay="0"/>
                                  </p:stCondLst>
                                  <p:childTnLst>
                                    <p:animMotion origin="layout" path="M 3.33333E-6 4.07407E-6 L 0.01458 -0.02686 " pathEditMode="relative" rAng="0" ptsTypes="AA">
                                      <p:cBhvr>
                                        <p:cTn id="42" dur="1250" fill="hold"/>
                                        <p:tgtEl>
                                          <p:spTgt spid="48"/>
                                        </p:tgtEl>
                                        <p:attrNameLst>
                                          <p:attrName>ppt_x</p:attrName>
                                          <p:attrName>ppt_y</p:attrName>
                                        </p:attrNameLst>
                                      </p:cBhvr>
                                      <p:rCtr x="729" y="-1343"/>
                                    </p:animMotion>
                                  </p:childTnLst>
                                </p:cTn>
                              </p:par>
                              <p:par>
                                <p:cTn id="43" presetID="8" presetClass="emph" presetSubtype="0" repeatCount="indefinite" fill="hold" nodeType="withEffect">
                                  <p:stCondLst>
                                    <p:cond delay="0"/>
                                  </p:stCondLst>
                                  <p:endCondLst>
                                    <p:cond evt="onNext" delay="0">
                                      <p:tgtEl>
                                        <p:sldTgt/>
                                      </p:tgtEl>
                                    </p:cond>
                                  </p:endCondLst>
                                  <p:childTnLst>
                                    <p:animRot by="21600000">
                                      <p:cBhvr>
                                        <p:cTn id="44" dur="2000" fill="hold"/>
                                        <p:tgtEl>
                                          <p:spTgt spid="63"/>
                                        </p:tgtEl>
                                        <p:attrNameLst>
                                          <p:attrName>r</p:attrName>
                                        </p:attrNameLst>
                                      </p:cBhvr>
                                    </p:animRot>
                                  </p:childTnLst>
                                </p:cTn>
                              </p:par>
                              <p:par>
                                <p:cTn id="45" presetID="10" presetClass="entr" presetSubtype="0" fill="hold" grpId="0" nodeType="withEffect">
                                  <p:stCondLst>
                                    <p:cond delay="0"/>
                                  </p:stCondLst>
                                  <p:childTnLst>
                                    <p:set>
                                      <p:cBhvr>
                                        <p:cTn id="46" dur="1" fill="hold">
                                          <p:stCondLst>
                                            <p:cond delay="0"/>
                                          </p:stCondLst>
                                        </p:cTn>
                                        <p:tgtEl>
                                          <p:spTgt spid="92"/>
                                        </p:tgtEl>
                                        <p:attrNameLst>
                                          <p:attrName>style.visibility</p:attrName>
                                        </p:attrNameLst>
                                      </p:cBhvr>
                                      <p:to>
                                        <p:strVal val="visible"/>
                                      </p:to>
                                    </p:set>
                                    <p:animEffect transition="in" filter="fade">
                                      <p:cBhvr>
                                        <p:cTn id="47" dur="125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48" grpId="0" animBg="1"/>
      <p:bldP spid="48" grpId="1" animBg="1"/>
      <p:bldP spid="22" grpId="0"/>
      <p:bldP spid="9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6510"/>
            <a:ext cx="12192000" cy="6858000"/>
          </a:xfrm>
          <a:prstGeom prst="rect">
            <a:avLst/>
          </a:prstGeom>
          <a:solidFill>
            <a:srgbClr val="FFFF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4207452" y="1544494"/>
            <a:ext cx="3777096" cy="3769013"/>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V="1">
            <a:off x="0" y="0"/>
            <a:ext cx="6858000" cy="685800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5334000" y="0"/>
            <a:ext cx="6858000" cy="685800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rot="5400000">
            <a:off x="5334000" y="0"/>
            <a:ext cx="10287000" cy="1028700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rot="5400000">
            <a:off x="-3429000" y="-3429000"/>
            <a:ext cx="10287000" cy="1028700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sp>
        <p:nvSpPr>
          <p:cNvPr id="5" name="直角三角形 4"/>
          <p:cNvSpPr/>
          <p:nvPr/>
        </p:nvSpPr>
        <p:spPr>
          <a:xfrm rot="2700000">
            <a:off x="4208271" y="1545375"/>
            <a:ext cx="3767249" cy="3767249"/>
          </a:xfrm>
          <a:prstGeom prst="rtTriangle">
            <a:avLst/>
          </a:prstGeom>
          <a:blipFill dpi="0" rotWithShape="0">
            <a:blip r:embed="rId3">
              <a:alphaModFix amt="69000"/>
              <a:extLst>
                <a:ext uri="{BEBA8EAE-BF5A-486C-A8C5-ECC9F3942E4B}">
                  <a14:imgProps xmlns:a14="http://schemas.microsoft.com/office/drawing/2010/main">
                    <a14:imgLayer r:embed="rId4">
                      <a14:imgEffect>
                        <a14:sharpenSoften amount="50000"/>
                      </a14:imgEffect>
                    </a14:imgLayer>
                  </a14:imgProps>
                </a:ext>
              </a:extLst>
            </a:blip>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直角三角形 10"/>
          <p:cNvSpPr/>
          <p:nvPr/>
        </p:nvSpPr>
        <p:spPr>
          <a:xfrm rot="18900000" flipH="1">
            <a:off x="4216481" y="1553585"/>
            <a:ext cx="3767249" cy="3767249"/>
          </a:xfrm>
          <a:prstGeom prst="rtTriangle">
            <a:avLst/>
          </a:prstGeom>
          <a:blipFill dpi="0" rotWithShape="0">
            <a:blip r:embed="rId5">
              <a:alphaModFix amt="69000"/>
              <a:extLst>
                <a:ext uri="{BEBA8EAE-BF5A-486C-A8C5-ECC9F3942E4B}">
                  <a14:imgProps xmlns:a14="http://schemas.microsoft.com/office/drawing/2010/main">
                    <a14:imgLayer r:embed="rId6">
                      <a14:imgEffect>
                        <a14:sharpenSoften amount="50000"/>
                      </a14:imgEffect>
                    </a14:imgLayer>
                  </a14:imgProps>
                </a:ext>
              </a:extLst>
            </a:blip>
            <a:srcRect/>
            <a:tile tx="603250" ty="-1905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3974839" y="2655488"/>
            <a:ext cx="1883206" cy="1753235"/>
          </a:xfrm>
          <a:prstGeom prst="rect">
            <a:avLst/>
          </a:prstGeom>
          <a:noFill/>
        </p:spPr>
        <p:txBody>
          <a:bodyPr wrap="square" rtlCol="0">
            <a:spAutoFit/>
          </a:bodyPr>
          <a:lstStyle/>
          <a:p>
            <a:r>
              <a:rPr lang="zh-CN" altLang="en-US" sz="3600" b="1" dirty="0" smtClean="0">
                <a:solidFill>
                  <a:srgbClr val="FFFF00"/>
                </a:solidFill>
                <a:latin typeface="微软雅黑" panose="020B0503020204020204" pitchFamily="34" charset="-122"/>
                <a:ea typeface="微软雅黑" panose="020B0503020204020204" pitchFamily="34" charset="-122"/>
              </a:rPr>
              <a:t>专业技能</a:t>
            </a:r>
            <a:r>
              <a:rPr lang="en-US" altLang="zh-CN" sz="3600" b="1" dirty="0" smtClean="0">
                <a:solidFill>
                  <a:srgbClr val="FFFF00"/>
                </a:solidFill>
                <a:latin typeface="微软雅黑" panose="020B0503020204020204" pitchFamily="34" charset="-122"/>
                <a:ea typeface="微软雅黑" panose="020B0503020204020204" pitchFamily="34" charset="-122"/>
              </a:rPr>
              <a:t>——</a:t>
            </a:r>
            <a:r>
              <a:rPr lang="zh-CN" altLang="en-US" sz="3600" b="1" dirty="0" smtClean="0">
                <a:solidFill>
                  <a:srgbClr val="FFFF00"/>
                </a:solidFill>
                <a:latin typeface="微软雅黑" panose="020B0503020204020204" pitchFamily="34" charset="-122"/>
                <a:ea typeface="微软雅黑" panose="020B0503020204020204" pitchFamily="34" charset="-122"/>
              </a:rPr>
              <a:t>后端</a:t>
            </a:r>
          </a:p>
        </p:txBody>
      </p:sp>
      <p:sp>
        <p:nvSpPr>
          <p:cNvPr id="20" name="文本框 19"/>
          <p:cNvSpPr txBox="1"/>
          <p:nvPr/>
        </p:nvSpPr>
        <p:spPr>
          <a:xfrm>
            <a:off x="194422" y="2823298"/>
            <a:ext cx="2826181" cy="645160"/>
          </a:xfrm>
          <a:prstGeom prst="rect">
            <a:avLst/>
          </a:prstGeom>
          <a:noFill/>
        </p:spPr>
        <p:txBody>
          <a:bodyPr wrap="square" rtlCol="0">
            <a:spAutoFit/>
          </a:bodyPr>
          <a:lstStyle/>
          <a:p>
            <a:r>
              <a:rPr lang="en-US" altLang="zh-CN" dirty="0" smtClean="0">
                <a:solidFill>
                  <a:srgbClr val="1F4D77"/>
                </a:solidFill>
              </a:rPr>
              <a:t>Abase</a:t>
            </a:r>
            <a:r>
              <a:rPr lang="zh-CN" altLang="en-US" dirty="0" smtClean="0">
                <a:solidFill>
                  <a:srgbClr val="1F4D77"/>
                </a:solidFill>
              </a:rPr>
              <a:t>、</a:t>
            </a:r>
            <a:r>
              <a:rPr lang="en-US" altLang="zh-CN" dirty="0" smtClean="0">
                <a:solidFill>
                  <a:srgbClr val="1F4D77"/>
                </a:solidFill>
              </a:rPr>
              <a:t>Mysql</a:t>
            </a:r>
            <a:r>
              <a:rPr lang="zh-CN" altLang="en-US" dirty="0" smtClean="0">
                <a:solidFill>
                  <a:srgbClr val="1F4D77"/>
                </a:solidFill>
              </a:rPr>
              <a:t>、</a:t>
            </a:r>
            <a:r>
              <a:rPr lang="en-US" altLang="zh-CN" dirty="0" smtClean="0">
                <a:solidFill>
                  <a:srgbClr val="1F4D77"/>
                </a:solidFill>
              </a:rPr>
              <a:t>Sybase</a:t>
            </a:r>
            <a:r>
              <a:rPr lang="zh-CN" altLang="en-US" dirty="0" smtClean="0">
                <a:solidFill>
                  <a:srgbClr val="1F4D77"/>
                </a:solidFill>
              </a:rPr>
              <a:t>、</a:t>
            </a:r>
            <a:r>
              <a:rPr lang="en-US" altLang="zh-CN" dirty="0" smtClean="0">
                <a:solidFill>
                  <a:srgbClr val="1F4D77"/>
                </a:solidFill>
              </a:rPr>
              <a:t>E</a:t>
            </a:r>
            <a:r>
              <a:rPr lang="zh-CN" altLang="en-US" dirty="0" smtClean="0">
                <a:solidFill>
                  <a:srgbClr val="1F4D77"/>
                </a:solidFill>
              </a:rPr>
              <a:t>、Elasticsearch</a:t>
            </a:r>
          </a:p>
        </p:txBody>
      </p:sp>
      <p:sp>
        <p:nvSpPr>
          <p:cNvPr id="23" name="文本框 22"/>
          <p:cNvSpPr txBox="1"/>
          <p:nvPr/>
        </p:nvSpPr>
        <p:spPr>
          <a:xfrm>
            <a:off x="2010851" y="694112"/>
            <a:ext cx="2826181" cy="1198880"/>
          </a:xfrm>
          <a:prstGeom prst="rect">
            <a:avLst/>
          </a:prstGeom>
          <a:noFill/>
        </p:spPr>
        <p:txBody>
          <a:bodyPr wrap="square" rtlCol="0">
            <a:spAutoFit/>
          </a:bodyPr>
          <a:lstStyle/>
          <a:p>
            <a:r>
              <a:rPr lang="en-US" altLang="zh-CN" dirty="0" smtClean="0">
                <a:solidFill>
                  <a:srgbClr val="1F4D77"/>
                </a:solidFill>
              </a:rPr>
              <a:t>Java</a:t>
            </a:r>
            <a:r>
              <a:rPr lang="zh-CN" altLang="en-US" dirty="0" smtClean="0">
                <a:solidFill>
                  <a:srgbClr val="1F4D77"/>
                </a:solidFill>
              </a:rPr>
              <a:t>、</a:t>
            </a:r>
            <a:r>
              <a:rPr lang="en-US" altLang="zh-CN" dirty="0" smtClean="0">
                <a:solidFill>
                  <a:srgbClr val="1F4D77"/>
                </a:solidFill>
              </a:rPr>
              <a:t>Spring</a:t>
            </a:r>
            <a:r>
              <a:rPr lang="zh-CN" altLang="en-US" dirty="0" smtClean="0">
                <a:solidFill>
                  <a:srgbClr val="1F4D77"/>
                </a:solidFill>
              </a:rPr>
              <a:t>、</a:t>
            </a:r>
            <a:r>
              <a:rPr lang="en-US" altLang="zh-CN" dirty="0" smtClean="0">
                <a:solidFill>
                  <a:srgbClr val="1F4D77"/>
                </a:solidFill>
              </a:rPr>
              <a:t>Spring MVC</a:t>
            </a:r>
            <a:r>
              <a:rPr lang="zh-CN" altLang="en-US" dirty="0" smtClean="0">
                <a:solidFill>
                  <a:srgbClr val="1F4D77"/>
                </a:solidFill>
              </a:rPr>
              <a:t>、</a:t>
            </a:r>
            <a:r>
              <a:rPr lang="en-US" altLang="zh-CN" dirty="0" smtClean="0">
                <a:solidFill>
                  <a:srgbClr val="1F4D77"/>
                </a:solidFill>
              </a:rPr>
              <a:t>SpringBoot</a:t>
            </a:r>
            <a:r>
              <a:rPr lang="zh-CN" altLang="en-US" dirty="0" smtClean="0">
                <a:solidFill>
                  <a:srgbClr val="1F4D77"/>
                </a:solidFill>
              </a:rPr>
              <a:t>、</a:t>
            </a:r>
            <a:r>
              <a:rPr lang="en-US" altLang="zh-CN" dirty="0" smtClean="0">
                <a:solidFill>
                  <a:srgbClr val="1F4D77"/>
                </a:solidFill>
              </a:rPr>
              <a:t>Mybatis</a:t>
            </a:r>
            <a:r>
              <a:rPr lang="zh-CN" altLang="en-US" dirty="0" smtClean="0">
                <a:solidFill>
                  <a:srgbClr val="1F4D77"/>
                </a:solidFill>
              </a:rPr>
              <a:t>、</a:t>
            </a:r>
            <a:r>
              <a:rPr lang="en-US" altLang="zh-CN" dirty="0" smtClean="0">
                <a:solidFill>
                  <a:srgbClr val="1F4D77"/>
                </a:solidFill>
              </a:rPr>
              <a:t>Hibernate</a:t>
            </a:r>
            <a:r>
              <a:rPr lang="zh-CN" altLang="en-US" dirty="0" smtClean="0">
                <a:solidFill>
                  <a:srgbClr val="1F4D77"/>
                </a:solidFill>
              </a:rPr>
              <a:t>、</a:t>
            </a:r>
            <a:r>
              <a:rPr lang="en-US" altLang="zh-CN" dirty="0" err="1" smtClean="0">
                <a:solidFill>
                  <a:srgbClr val="1F4D77"/>
                </a:solidFill>
                <a:sym typeface="+mn-ea"/>
              </a:rPr>
              <a:t>Netty</a:t>
            </a:r>
            <a:endParaRPr lang="zh-CN" altLang="en-US" dirty="0" smtClean="0">
              <a:solidFill>
                <a:srgbClr val="1F4D77"/>
              </a:solidFill>
            </a:endParaRPr>
          </a:p>
        </p:txBody>
      </p:sp>
      <p:sp>
        <p:nvSpPr>
          <p:cNvPr id="24" name="文本框 23"/>
          <p:cNvSpPr txBox="1"/>
          <p:nvPr/>
        </p:nvSpPr>
        <p:spPr>
          <a:xfrm>
            <a:off x="9374528" y="2960155"/>
            <a:ext cx="2826181" cy="368300"/>
          </a:xfrm>
          <a:prstGeom prst="rect">
            <a:avLst/>
          </a:prstGeom>
          <a:noFill/>
        </p:spPr>
        <p:txBody>
          <a:bodyPr wrap="square" rtlCol="0">
            <a:spAutoFit/>
          </a:bodyPr>
          <a:lstStyle/>
          <a:p>
            <a:r>
              <a:rPr lang="en-US" altLang="zh-CN" dirty="0">
                <a:solidFill>
                  <a:schemeClr val="bg2">
                    <a:lumMod val="10000"/>
                  </a:schemeClr>
                </a:solidFill>
              </a:rPr>
              <a:t>Jquery</a:t>
            </a:r>
            <a:r>
              <a:rPr lang="zh-CN" altLang="en-US" dirty="0">
                <a:solidFill>
                  <a:schemeClr val="bg2">
                    <a:lumMod val="10000"/>
                  </a:schemeClr>
                </a:solidFill>
              </a:rPr>
              <a:t>、</a:t>
            </a:r>
            <a:r>
              <a:rPr lang="en-US" altLang="zh-CN" dirty="0">
                <a:solidFill>
                  <a:schemeClr val="bg2">
                    <a:lumMod val="10000"/>
                  </a:schemeClr>
                </a:solidFill>
              </a:rPr>
              <a:t>Vue</a:t>
            </a:r>
            <a:r>
              <a:rPr lang="zh-CN" altLang="en-US" dirty="0">
                <a:solidFill>
                  <a:schemeClr val="bg2">
                    <a:lumMod val="10000"/>
                  </a:schemeClr>
                </a:solidFill>
              </a:rPr>
              <a:t>、</a:t>
            </a:r>
            <a:r>
              <a:rPr lang="en-US" altLang="zh-CN" dirty="0">
                <a:solidFill>
                  <a:schemeClr val="bg2">
                    <a:lumMod val="10000"/>
                  </a:schemeClr>
                </a:solidFill>
              </a:rPr>
              <a:t>Webpack</a:t>
            </a:r>
          </a:p>
        </p:txBody>
      </p:sp>
      <p:sp>
        <p:nvSpPr>
          <p:cNvPr id="25" name="文本框 24"/>
          <p:cNvSpPr txBox="1"/>
          <p:nvPr/>
        </p:nvSpPr>
        <p:spPr>
          <a:xfrm>
            <a:off x="7646466" y="5221978"/>
            <a:ext cx="2826181" cy="645160"/>
          </a:xfrm>
          <a:prstGeom prst="rect">
            <a:avLst/>
          </a:prstGeom>
          <a:noFill/>
        </p:spPr>
        <p:txBody>
          <a:bodyPr wrap="square" rtlCol="0">
            <a:spAutoFit/>
          </a:bodyPr>
          <a:lstStyle/>
          <a:p>
            <a:r>
              <a:rPr lang="en-US" altLang="zh-CN" dirty="0" smtClean="0">
                <a:solidFill>
                  <a:schemeClr val="bg2">
                    <a:lumMod val="10000"/>
                  </a:schemeClr>
                </a:solidFill>
              </a:rPr>
              <a:t>Element</a:t>
            </a:r>
            <a:r>
              <a:rPr lang="zh-CN" altLang="en-US" dirty="0" smtClean="0">
                <a:solidFill>
                  <a:schemeClr val="bg2">
                    <a:lumMod val="10000"/>
                  </a:schemeClr>
                </a:solidFill>
              </a:rPr>
              <a:t>、</a:t>
            </a:r>
            <a:r>
              <a:rPr lang="en-US" altLang="zh-CN" dirty="0" smtClean="0">
                <a:solidFill>
                  <a:schemeClr val="bg2">
                    <a:lumMod val="10000"/>
                  </a:schemeClr>
                </a:solidFill>
              </a:rPr>
              <a:t>easyui</a:t>
            </a:r>
            <a:r>
              <a:rPr lang="zh-CN" altLang="en-US" dirty="0" smtClean="0">
                <a:solidFill>
                  <a:schemeClr val="bg2">
                    <a:lumMod val="10000"/>
                  </a:schemeClr>
                </a:solidFill>
              </a:rPr>
              <a:t>、</a:t>
            </a:r>
            <a:r>
              <a:rPr lang="en-US" altLang="zh-CN" dirty="0" smtClean="0">
                <a:solidFill>
                  <a:schemeClr val="bg2">
                    <a:lumMod val="10000"/>
                  </a:schemeClr>
                </a:solidFill>
              </a:rPr>
              <a:t>Bootstrap</a:t>
            </a:r>
          </a:p>
        </p:txBody>
      </p:sp>
      <p:sp>
        <p:nvSpPr>
          <p:cNvPr id="27" name="文本框 26"/>
          <p:cNvSpPr txBox="1"/>
          <p:nvPr/>
        </p:nvSpPr>
        <p:spPr>
          <a:xfrm>
            <a:off x="6228704" y="2713934"/>
            <a:ext cx="1883206" cy="1938020"/>
          </a:xfrm>
          <a:prstGeom prst="rect">
            <a:avLst/>
          </a:prstGeom>
          <a:noFill/>
        </p:spPr>
        <p:txBody>
          <a:bodyPr wrap="square" rtlCol="0">
            <a:spAutoFit/>
          </a:bodyPr>
          <a:lstStyle/>
          <a:p>
            <a:r>
              <a:rPr lang="zh-CN" altLang="en-US" sz="4000" b="1" dirty="0" smtClean="0">
                <a:solidFill>
                  <a:srgbClr val="FFFF00"/>
                </a:solidFill>
                <a:latin typeface="微软雅黑" panose="020B0503020204020204" pitchFamily="34" charset="-122"/>
                <a:ea typeface="微软雅黑" panose="020B0503020204020204" pitchFamily="34" charset="-122"/>
              </a:rPr>
              <a:t>专业技能</a:t>
            </a:r>
            <a:r>
              <a:rPr lang="en-US" altLang="zh-CN" sz="4000" b="1" dirty="0" smtClean="0">
                <a:solidFill>
                  <a:srgbClr val="FFFF00"/>
                </a:solidFill>
                <a:latin typeface="微软雅黑" panose="020B0503020204020204" pitchFamily="34" charset="-122"/>
                <a:ea typeface="微软雅黑" panose="020B0503020204020204" pitchFamily="34" charset="-122"/>
              </a:rPr>
              <a:t>——</a:t>
            </a:r>
            <a:r>
              <a:rPr lang="zh-CN" altLang="en-US" sz="4000" b="1" dirty="0" smtClean="0">
                <a:solidFill>
                  <a:srgbClr val="FFFF00"/>
                </a:solidFill>
                <a:latin typeface="微软雅黑" panose="020B0503020204020204" pitchFamily="34" charset="-122"/>
                <a:ea typeface="微软雅黑" panose="020B0503020204020204" pitchFamily="34" charset="-122"/>
              </a:rPr>
              <a:t>前端</a:t>
            </a:r>
          </a:p>
        </p:txBody>
      </p:sp>
      <p:sp>
        <p:nvSpPr>
          <p:cNvPr id="28" name="文本框 27"/>
          <p:cNvSpPr txBox="1"/>
          <p:nvPr/>
        </p:nvSpPr>
        <p:spPr>
          <a:xfrm>
            <a:off x="1897244" y="5137962"/>
            <a:ext cx="2826181" cy="1198880"/>
          </a:xfrm>
          <a:prstGeom prst="rect">
            <a:avLst/>
          </a:prstGeom>
          <a:noFill/>
        </p:spPr>
        <p:txBody>
          <a:bodyPr wrap="square" rtlCol="0">
            <a:spAutoFit/>
          </a:bodyPr>
          <a:lstStyle/>
          <a:p>
            <a:r>
              <a:rPr lang="en-US" altLang="zh-CN" dirty="0">
                <a:solidFill>
                  <a:srgbClr val="1F4D77"/>
                </a:solidFill>
              </a:rPr>
              <a:t>Docker</a:t>
            </a:r>
            <a:r>
              <a:rPr lang="zh-CN" altLang="en-US" dirty="0">
                <a:solidFill>
                  <a:srgbClr val="1F4D77"/>
                </a:solidFill>
              </a:rPr>
              <a:t>、</a:t>
            </a:r>
            <a:r>
              <a:rPr lang="en-US" altLang="zh-CN" dirty="0">
                <a:solidFill>
                  <a:srgbClr val="1F4D77"/>
                </a:solidFill>
              </a:rPr>
              <a:t>Arthas</a:t>
            </a:r>
            <a:r>
              <a:rPr lang="zh-CN" altLang="en-US" dirty="0">
                <a:solidFill>
                  <a:srgbClr val="1F4D77"/>
                </a:solidFill>
              </a:rPr>
              <a:t>、</a:t>
            </a:r>
            <a:r>
              <a:rPr lang="en-US" altLang="zh-CN" dirty="0">
                <a:solidFill>
                  <a:srgbClr val="1F4D77"/>
                </a:solidFill>
              </a:rPr>
              <a:t>Tomcat</a:t>
            </a:r>
            <a:r>
              <a:rPr lang="zh-CN" altLang="en-US" dirty="0">
                <a:solidFill>
                  <a:srgbClr val="1F4D77"/>
                </a:solidFill>
              </a:rPr>
              <a:t>、</a:t>
            </a:r>
            <a:r>
              <a:rPr lang="en-US" altLang="zh-CN" dirty="0">
                <a:solidFill>
                  <a:srgbClr val="1F4D77"/>
                </a:solidFill>
              </a:rPr>
              <a:t>Jetty</a:t>
            </a:r>
            <a:r>
              <a:rPr lang="zh-CN" altLang="en-US" dirty="0">
                <a:solidFill>
                  <a:srgbClr val="1F4D77"/>
                </a:solidFill>
              </a:rPr>
              <a:t>、</a:t>
            </a:r>
            <a:r>
              <a:rPr lang="en-US" altLang="zh-CN" dirty="0">
                <a:solidFill>
                  <a:srgbClr val="1F4D77"/>
                </a:solidFill>
              </a:rPr>
              <a:t>Nginx</a:t>
            </a:r>
            <a:r>
              <a:rPr lang="zh-CN" altLang="en-US" dirty="0">
                <a:solidFill>
                  <a:srgbClr val="1F4D77"/>
                </a:solidFill>
              </a:rPr>
              <a:t>、</a:t>
            </a:r>
            <a:r>
              <a:rPr lang="en-US" altLang="zh-CN" dirty="0">
                <a:solidFill>
                  <a:srgbClr val="1F4D77"/>
                </a:solidFill>
              </a:rPr>
              <a:t>Git</a:t>
            </a:r>
            <a:r>
              <a:rPr lang="zh-CN" altLang="en-US" dirty="0">
                <a:solidFill>
                  <a:srgbClr val="1F4D77"/>
                </a:solidFill>
              </a:rPr>
              <a:t>、</a:t>
            </a:r>
            <a:r>
              <a:rPr lang="en-US" altLang="zh-CN" dirty="0">
                <a:solidFill>
                  <a:srgbClr val="1F4D77"/>
                </a:solidFill>
              </a:rPr>
              <a:t>GitLab CI</a:t>
            </a:r>
            <a:r>
              <a:rPr lang="zh-CN" altLang="en-US" dirty="0">
                <a:solidFill>
                  <a:srgbClr val="1F4D77"/>
                </a:solidFill>
              </a:rPr>
              <a:t>、</a:t>
            </a:r>
            <a:r>
              <a:rPr lang="en-US" altLang="zh-CN" dirty="0">
                <a:solidFill>
                  <a:srgbClr val="1F4D77"/>
                </a:solidFill>
              </a:rPr>
              <a:t>Maven</a:t>
            </a:r>
            <a:r>
              <a:rPr lang="zh-CN" altLang="en-US" dirty="0">
                <a:solidFill>
                  <a:srgbClr val="1F4D77"/>
                </a:solidFill>
              </a:rPr>
              <a:t>、</a:t>
            </a:r>
            <a:r>
              <a:rPr lang="en-US" altLang="zh-CN" dirty="0">
                <a:solidFill>
                  <a:srgbClr val="1F4D77"/>
                </a:solidFill>
              </a:rPr>
              <a:t>Jenkins</a:t>
            </a:r>
          </a:p>
        </p:txBody>
      </p:sp>
      <p:sp>
        <p:nvSpPr>
          <p:cNvPr id="29" name="文本框 28"/>
          <p:cNvSpPr txBox="1"/>
          <p:nvPr/>
        </p:nvSpPr>
        <p:spPr>
          <a:xfrm>
            <a:off x="7455760" y="915863"/>
            <a:ext cx="2826181" cy="368300"/>
          </a:xfrm>
          <a:prstGeom prst="rect">
            <a:avLst/>
          </a:prstGeom>
          <a:noFill/>
        </p:spPr>
        <p:txBody>
          <a:bodyPr wrap="square" rtlCol="0">
            <a:spAutoFit/>
          </a:bodyPr>
          <a:lstStyle/>
          <a:p>
            <a:r>
              <a:rPr lang="en-US" altLang="zh-CN" dirty="0" smtClean="0">
                <a:solidFill>
                  <a:schemeClr val="bg2">
                    <a:lumMod val="10000"/>
                  </a:schemeClr>
                </a:solidFill>
              </a:rPr>
              <a:t>Javascript</a:t>
            </a:r>
            <a:r>
              <a:rPr lang="zh-CN" altLang="en-US" dirty="0" smtClean="0">
                <a:solidFill>
                  <a:schemeClr val="bg2">
                    <a:lumMod val="10000"/>
                  </a:schemeClr>
                </a:solidFill>
              </a:rPr>
              <a:t>、</a:t>
            </a:r>
            <a:r>
              <a:rPr lang="en-US" altLang="zh-CN" dirty="0" smtClean="0">
                <a:solidFill>
                  <a:schemeClr val="bg2">
                    <a:lumMod val="10000"/>
                  </a:schemeClr>
                </a:solidFill>
              </a:rPr>
              <a:t>CSS</a:t>
            </a:r>
            <a:r>
              <a:rPr lang="zh-CN" altLang="en-US" dirty="0" smtClean="0">
                <a:solidFill>
                  <a:schemeClr val="bg2">
                    <a:lumMod val="10000"/>
                  </a:schemeClr>
                </a:solidFill>
              </a:rPr>
              <a:t>、</a:t>
            </a:r>
            <a:r>
              <a:rPr lang="en-US" altLang="zh-CN" dirty="0" smtClean="0">
                <a:solidFill>
                  <a:schemeClr val="bg2">
                    <a:lumMod val="10000"/>
                  </a:schemeClr>
                </a:solidFill>
              </a:rPr>
              <a:t>Html</a:t>
            </a:r>
          </a:p>
        </p:txBody>
      </p:sp>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5400000">
                                      <p:cBhvr>
                                        <p:cTn id="6" dur="1500" fill="hold"/>
                                        <p:tgtEl>
                                          <p:spTgt spid="40"/>
                                        </p:tgtEl>
                                        <p:attrNameLst>
                                          <p:attrName>r</p:attrName>
                                        </p:attrNameLst>
                                      </p:cBhvr>
                                    </p:animRot>
                                  </p:childTnLst>
                                </p:cTn>
                              </p:par>
                              <p:par>
                                <p:cTn id="7" presetID="8" presetClass="emph" presetSubtype="0" fill="hold" nodeType="withEffect">
                                  <p:stCondLst>
                                    <p:cond delay="0"/>
                                  </p:stCondLst>
                                  <p:childTnLst>
                                    <p:animRot by="5400000">
                                      <p:cBhvr>
                                        <p:cTn id="8" dur="1500" fill="hold"/>
                                        <p:tgtEl>
                                          <p:spTgt spid="42"/>
                                        </p:tgtEl>
                                        <p:attrNameLst>
                                          <p:attrName>r</p:attrName>
                                        </p:attrNameLst>
                                      </p:cBhvr>
                                    </p:animRot>
                                  </p:childTnLst>
                                </p:cTn>
                              </p:par>
                              <p:par>
                                <p:cTn id="9" presetID="10" presetClass="entr" presetSubtype="0" fill="hold" grpId="0" nodeType="withEffect">
                                  <p:stCondLst>
                                    <p:cond delay="1000"/>
                                  </p:stCondLst>
                                  <p:childTnLst>
                                    <p:set>
                                      <p:cBhvr>
                                        <p:cTn id="10" dur="1" fill="hold">
                                          <p:stCondLst>
                                            <p:cond delay="0"/>
                                          </p:stCondLst>
                                        </p:cTn>
                                        <p:tgtEl>
                                          <p:spTgt spid="23"/>
                                        </p:tgtEl>
                                        <p:attrNameLst>
                                          <p:attrName>style.visibility</p:attrName>
                                        </p:attrNameLst>
                                      </p:cBhvr>
                                      <p:to>
                                        <p:strVal val="visible"/>
                                      </p:to>
                                    </p:set>
                                    <p:animEffect transition="in" filter="fade">
                                      <p:cBhvr>
                                        <p:cTn id="11" dur="500"/>
                                        <p:tgtEl>
                                          <p:spTgt spid="23"/>
                                        </p:tgtEl>
                                      </p:cBhvr>
                                    </p:animEffect>
                                  </p:childTnLst>
                                </p:cTn>
                              </p:par>
                              <p:par>
                                <p:cTn id="12" presetID="10" presetClass="entr" presetSubtype="0" fill="hold" grpId="0" nodeType="withEffect">
                                  <p:stCondLst>
                                    <p:cond delay="1000"/>
                                  </p:stCondLst>
                                  <p:childTnLst>
                                    <p:set>
                                      <p:cBhvr>
                                        <p:cTn id="13" dur="1" fill="hold">
                                          <p:stCondLst>
                                            <p:cond delay="0"/>
                                          </p:stCondLst>
                                        </p:cTn>
                                        <p:tgtEl>
                                          <p:spTgt spid="20"/>
                                        </p:tgtEl>
                                        <p:attrNameLst>
                                          <p:attrName>style.visibility</p:attrName>
                                        </p:attrNameLst>
                                      </p:cBhvr>
                                      <p:to>
                                        <p:strVal val="visible"/>
                                      </p:to>
                                    </p:set>
                                    <p:animEffect transition="in" filter="fade">
                                      <p:cBhvr>
                                        <p:cTn id="14" dur="500"/>
                                        <p:tgtEl>
                                          <p:spTgt spid="20"/>
                                        </p:tgtEl>
                                      </p:cBhvr>
                                    </p:animEffect>
                                  </p:childTnLst>
                                </p:cTn>
                              </p:par>
                              <p:par>
                                <p:cTn id="15" presetID="10" presetClass="entr" presetSubtype="0" fill="hold" grpId="0" nodeType="withEffect">
                                  <p:stCondLst>
                                    <p:cond delay="100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p:bldP spid="25" grpId="0"/>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3" name="矩形 2"/>
          <p:cNvSpPr/>
          <p:nvPr/>
        </p:nvSpPr>
        <p:spPr>
          <a:xfrm rot="12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4" name="矩形 3"/>
          <p:cNvSpPr/>
          <p:nvPr/>
        </p:nvSpPr>
        <p:spPr>
          <a:xfrm rot="24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5" name="矩形 4"/>
          <p:cNvSpPr/>
          <p:nvPr/>
        </p:nvSpPr>
        <p:spPr>
          <a:xfrm rot="36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6" name="矩形 5"/>
          <p:cNvSpPr/>
          <p:nvPr/>
        </p:nvSpPr>
        <p:spPr>
          <a:xfrm rot="4800000">
            <a:off x="1973016" y="2487036"/>
            <a:ext cx="1847640" cy="1847640"/>
          </a:xfrm>
          <a:prstGeom prst="rect">
            <a:avLst/>
          </a:prstGeom>
          <a:solidFill>
            <a:srgbClr val="FFFF00">
              <a:alpha val="20000"/>
            </a:srgbClr>
          </a:solidFill>
          <a:ln w="9525" cap="flat" cmpd="sng" algn="ctr">
            <a:solidFill>
              <a:srgbClr val="1F4D77"/>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zh-CN" altLang="en-US"/>
          </a:p>
        </p:txBody>
      </p:sp>
      <p:sp>
        <p:nvSpPr>
          <p:cNvPr id="7" name="文本框 6"/>
          <p:cNvSpPr txBox="1"/>
          <p:nvPr/>
        </p:nvSpPr>
        <p:spPr>
          <a:xfrm>
            <a:off x="2583413" y="2903025"/>
            <a:ext cx="626847" cy="1015663"/>
          </a:xfrm>
          <a:prstGeom prst="rect">
            <a:avLst/>
          </a:prstGeom>
          <a:noFill/>
        </p:spPr>
        <p:txBody>
          <a:bodyPr wrap="square" rtlCol="0">
            <a:spAutoFit/>
          </a:bodyPr>
          <a:lstStyle/>
          <a:p>
            <a:r>
              <a:rPr lang="en-US" altLang="zh-CN" sz="6000" dirty="0" smtClean="0">
                <a:solidFill>
                  <a:srgbClr val="181717"/>
                </a:solidFill>
              </a:rPr>
              <a:t>2</a:t>
            </a:r>
            <a:endParaRPr lang="zh-CN" altLang="en-US" sz="6000" dirty="0">
              <a:solidFill>
                <a:srgbClr val="181717"/>
              </a:solidFill>
            </a:endParaRPr>
          </a:p>
        </p:txBody>
      </p:sp>
      <p:sp>
        <p:nvSpPr>
          <p:cNvPr id="8" name="文本框 7"/>
          <p:cNvSpPr txBox="1"/>
          <p:nvPr/>
        </p:nvSpPr>
        <p:spPr>
          <a:xfrm>
            <a:off x="4475865" y="2967335"/>
            <a:ext cx="2926080" cy="922020"/>
          </a:xfrm>
          <a:prstGeom prst="rect">
            <a:avLst/>
          </a:prstGeom>
          <a:noFill/>
        </p:spPr>
        <p:txBody>
          <a:bodyPr wrap="none" rtlCol="0">
            <a:spAutoFit/>
          </a:bodyPr>
          <a:lstStyle/>
          <a:p>
            <a:r>
              <a:rPr lang="zh-CN" altLang="en-US" sz="5400" dirty="0" smtClean="0">
                <a:solidFill>
                  <a:srgbClr val="181717"/>
                </a:solidFill>
              </a:rPr>
              <a:t>职业生涯</a:t>
            </a:r>
          </a:p>
        </p:txBody>
      </p:sp>
      <p:cxnSp>
        <p:nvCxnSpPr>
          <p:cNvPr id="10" name="直接连接符 9"/>
          <p:cNvCxnSpPr/>
          <p:nvPr/>
        </p:nvCxnSpPr>
        <p:spPr>
          <a:xfrm>
            <a:off x="5246035" y="2768600"/>
            <a:ext cx="48768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246035" y="4089400"/>
            <a:ext cx="48768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175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175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任意多边形 6"/>
          <p:cNvSpPr/>
          <p:nvPr/>
        </p:nvSpPr>
        <p:spPr>
          <a:xfrm>
            <a:off x="-19050" y="1193810"/>
            <a:ext cx="12172950" cy="4578970"/>
          </a:xfrm>
          <a:custGeom>
            <a:avLst/>
            <a:gdLst>
              <a:gd name="connsiteX0" fmla="*/ 0 w 12172950"/>
              <a:gd name="connsiteY0" fmla="*/ 2178040 h 4578970"/>
              <a:gd name="connsiteX1" fmla="*/ 1143000 w 12172950"/>
              <a:gd name="connsiteY1" fmla="*/ 6340 h 4578970"/>
              <a:gd name="connsiteX2" fmla="*/ 2590800 w 12172950"/>
              <a:gd name="connsiteY2" fmla="*/ 2787640 h 4578970"/>
              <a:gd name="connsiteX3" fmla="*/ 3638550 w 12172950"/>
              <a:gd name="connsiteY3" fmla="*/ 1835140 h 4578970"/>
              <a:gd name="connsiteX4" fmla="*/ 4724400 w 12172950"/>
              <a:gd name="connsiteY4" fmla="*/ 3682990 h 4578970"/>
              <a:gd name="connsiteX5" fmla="*/ 6515100 w 12172950"/>
              <a:gd name="connsiteY5" fmla="*/ 482590 h 4578970"/>
              <a:gd name="connsiteX6" fmla="*/ 8629650 w 12172950"/>
              <a:gd name="connsiteY6" fmla="*/ 4578340 h 4578970"/>
              <a:gd name="connsiteX7" fmla="*/ 10725150 w 12172950"/>
              <a:gd name="connsiteY7" fmla="*/ 806440 h 4578970"/>
              <a:gd name="connsiteX8" fmla="*/ 12172950 w 12172950"/>
              <a:gd name="connsiteY8" fmla="*/ 2197090 h 457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72950" h="4578970">
                <a:moveTo>
                  <a:pt x="0" y="2178040"/>
                </a:moveTo>
                <a:cubicBezTo>
                  <a:pt x="355600" y="1041390"/>
                  <a:pt x="711200" y="-95260"/>
                  <a:pt x="1143000" y="6340"/>
                </a:cubicBezTo>
                <a:cubicBezTo>
                  <a:pt x="1574800" y="107940"/>
                  <a:pt x="2174875" y="2482840"/>
                  <a:pt x="2590800" y="2787640"/>
                </a:cubicBezTo>
                <a:cubicBezTo>
                  <a:pt x="3006725" y="3092440"/>
                  <a:pt x="3282950" y="1685915"/>
                  <a:pt x="3638550" y="1835140"/>
                </a:cubicBezTo>
                <a:cubicBezTo>
                  <a:pt x="3994150" y="1984365"/>
                  <a:pt x="4244975" y="3908415"/>
                  <a:pt x="4724400" y="3682990"/>
                </a:cubicBezTo>
                <a:cubicBezTo>
                  <a:pt x="5203825" y="3457565"/>
                  <a:pt x="5864225" y="333365"/>
                  <a:pt x="6515100" y="482590"/>
                </a:cubicBezTo>
                <a:cubicBezTo>
                  <a:pt x="7165975" y="631815"/>
                  <a:pt x="7927975" y="4524365"/>
                  <a:pt x="8629650" y="4578340"/>
                </a:cubicBezTo>
                <a:cubicBezTo>
                  <a:pt x="9331325" y="4632315"/>
                  <a:pt x="10134600" y="1203315"/>
                  <a:pt x="10725150" y="806440"/>
                </a:cubicBezTo>
                <a:cubicBezTo>
                  <a:pt x="11315700" y="409565"/>
                  <a:pt x="11744325" y="1303327"/>
                  <a:pt x="12172950" y="2197090"/>
                </a:cubicBezTo>
              </a:path>
            </a:pathLst>
          </a:custGeom>
          <a:noFill/>
          <a:ln>
            <a:solidFill>
              <a:srgbClr val="1F4D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a:off x="0" y="3392488"/>
            <a:ext cx="12192000" cy="0"/>
          </a:xfrm>
          <a:prstGeom prst="line">
            <a:avLst/>
          </a:prstGeom>
          <a:ln w="22225">
            <a:solidFill>
              <a:srgbClr val="1F4D77"/>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542925" y="2886075"/>
            <a:ext cx="1085850" cy="1085850"/>
          </a:xfrm>
          <a:prstGeom prst="ellipse">
            <a:avLst/>
          </a:prstGeom>
          <a:solidFill>
            <a:srgbClr val="1F4D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11630025" y="2886075"/>
            <a:ext cx="1085850" cy="1085850"/>
          </a:xfrm>
          <a:prstGeom prst="ellipse">
            <a:avLst/>
          </a:prstGeom>
          <a:solidFill>
            <a:srgbClr val="1F4D77">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YELLOW"/>
          <p:cNvSpPr/>
          <p:nvPr/>
        </p:nvSpPr>
        <p:spPr>
          <a:xfrm>
            <a:off x="9525" y="2886075"/>
            <a:ext cx="1085850" cy="1085850"/>
          </a:xfrm>
          <a:prstGeom prst="rect">
            <a:avLst/>
          </a:prstGeom>
          <a:solidFill>
            <a:srgbClr val="FFFF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p:cNvSpPr/>
          <p:nvPr/>
        </p:nvSpPr>
        <p:spPr>
          <a:xfrm>
            <a:off x="9525" y="2886075"/>
            <a:ext cx="1085850" cy="1085850"/>
          </a:xfrm>
          <a:prstGeom prst="rect">
            <a:avLst/>
          </a:prstGeom>
          <a:noFill/>
          <a:ln>
            <a:solidFill>
              <a:srgbClr val="1F4D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771775" y="2886075"/>
            <a:ext cx="1085850" cy="1085850"/>
          </a:xfrm>
          <a:prstGeom prst="rect">
            <a:avLst/>
          </a:prstGeom>
          <a:noFill/>
          <a:ln>
            <a:solidFill>
              <a:srgbClr val="1F4D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543550" y="2886075"/>
            <a:ext cx="1085850" cy="1085850"/>
          </a:xfrm>
          <a:prstGeom prst="rect">
            <a:avLst/>
          </a:prstGeom>
          <a:noFill/>
          <a:ln>
            <a:solidFill>
              <a:srgbClr val="1F4D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315325" y="2886075"/>
            <a:ext cx="1085850" cy="1085850"/>
          </a:xfrm>
          <a:prstGeom prst="rect">
            <a:avLst/>
          </a:prstGeom>
          <a:noFill/>
          <a:ln>
            <a:solidFill>
              <a:srgbClr val="1F4D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087100" y="2886075"/>
            <a:ext cx="1085850" cy="1085850"/>
          </a:xfrm>
          <a:prstGeom prst="rect">
            <a:avLst/>
          </a:prstGeom>
          <a:noFill/>
          <a:ln>
            <a:solidFill>
              <a:srgbClr val="1F4D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NO1"/>
          <p:cNvSpPr txBox="1"/>
          <p:nvPr/>
        </p:nvSpPr>
        <p:spPr>
          <a:xfrm>
            <a:off x="376237" y="3167390"/>
            <a:ext cx="371475" cy="523220"/>
          </a:xfrm>
          <a:prstGeom prst="rect">
            <a:avLst/>
          </a:prstGeom>
          <a:noFill/>
        </p:spPr>
        <p:txBody>
          <a:bodyPr wrap="square" rtlCol="0">
            <a:spAutoFit/>
          </a:bodyPr>
          <a:lstStyle/>
          <a:p>
            <a:r>
              <a:rPr lang="en-US" altLang="zh-CN" sz="2800" dirty="0" smtClean="0">
                <a:solidFill>
                  <a:srgbClr val="181717"/>
                </a:solidFill>
              </a:rPr>
              <a:t>1</a:t>
            </a:r>
            <a:endParaRPr lang="zh-CN" altLang="en-US" sz="2800" dirty="0">
              <a:solidFill>
                <a:srgbClr val="181717"/>
              </a:solidFill>
            </a:endParaRPr>
          </a:p>
        </p:txBody>
      </p:sp>
      <p:sp>
        <p:nvSpPr>
          <p:cNvPr id="16" name="NO2"/>
          <p:cNvSpPr txBox="1"/>
          <p:nvPr/>
        </p:nvSpPr>
        <p:spPr>
          <a:xfrm>
            <a:off x="3138487" y="3167390"/>
            <a:ext cx="371475" cy="523220"/>
          </a:xfrm>
          <a:prstGeom prst="rect">
            <a:avLst/>
          </a:prstGeom>
          <a:noFill/>
        </p:spPr>
        <p:txBody>
          <a:bodyPr wrap="square" rtlCol="0">
            <a:spAutoFit/>
          </a:bodyPr>
          <a:lstStyle/>
          <a:p>
            <a:r>
              <a:rPr lang="en-US" altLang="zh-CN" sz="2800" dirty="0">
                <a:solidFill>
                  <a:srgbClr val="181717"/>
                </a:solidFill>
              </a:rPr>
              <a:t>2</a:t>
            </a:r>
            <a:endParaRPr lang="zh-CN" altLang="en-US" sz="2800" dirty="0">
              <a:solidFill>
                <a:srgbClr val="181717"/>
              </a:solidFill>
            </a:endParaRPr>
          </a:p>
        </p:txBody>
      </p:sp>
      <p:sp>
        <p:nvSpPr>
          <p:cNvPr id="17" name="NO3"/>
          <p:cNvSpPr txBox="1"/>
          <p:nvPr/>
        </p:nvSpPr>
        <p:spPr>
          <a:xfrm>
            <a:off x="5881687" y="3167390"/>
            <a:ext cx="371475" cy="523220"/>
          </a:xfrm>
          <a:prstGeom prst="rect">
            <a:avLst/>
          </a:prstGeom>
          <a:noFill/>
        </p:spPr>
        <p:txBody>
          <a:bodyPr wrap="square" rtlCol="0">
            <a:spAutoFit/>
          </a:bodyPr>
          <a:lstStyle/>
          <a:p>
            <a:r>
              <a:rPr lang="en-US" altLang="zh-CN" sz="2800" dirty="0" smtClean="0">
                <a:solidFill>
                  <a:srgbClr val="181717"/>
                </a:solidFill>
              </a:rPr>
              <a:t>3</a:t>
            </a:r>
            <a:endParaRPr lang="zh-CN" altLang="en-US" sz="2800" dirty="0">
              <a:solidFill>
                <a:srgbClr val="181717"/>
              </a:solidFill>
            </a:endParaRPr>
          </a:p>
        </p:txBody>
      </p:sp>
      <p:sp>
        <p:nvSpPr>
          <p:cNvPr id="18" name="NO4"/>
          <p:cNvSpPr txBox="1"/>
          <p:nvPr/>
        </p:nvSpPr>
        <p:spPr>
          <a:xfrm>
            <a:off x="8691562" y="3167390"/>
            <a:ext cx="371475" cy="523220"/>
          </a:xfrm>
          <a:prstGeom prst="rect">
            <a:avLst/>
          </a:prstGeom>
          <a:noFill/>
        </p:spPr>
        <p:txBody>
          <a:bodyPr wrap="square" rtlCol="0">
            <a:spAutoFit/>
          </a:bodyPr>
          <a:lstStyle/>
          <a:p>
            <a:r>
              <a:rPr lang="en-US" altLang="zh-CN" sz="2800" dirty="0" smtClean="0">
                <a:solidFill>
                  <a:srgbClr val="181717"/>
                </a:solidFill>
              </a:rPr>
              <a:t>4</a:t>
            </a:r>
            <a:endParaRPr lang="zh-CN" altLang="en-US" sz="2800" dirty="0">
              <a:solidFill>
                <a:srgbClr val="181717"/>
              </a:solidFill>
            </a:endParaRPr>
          </a:p>
        </p:txBody>
      </p:sp>
      <p:sp>
        <p:nvSpPr>
          <p:cNvPr id="19" name="NO5"/>
          <p:cNvSpPr txBox="1"/>
          <p:nvPr/>
        </p:nvSpPr>
        <p:spPr>
          <a:xfrm>
            <a:off x="11444287" y="3167390"/>
            <a:ext cx="371475" cy="523220"/>
          </a:xfrm>
          <a:prstGeom prst="rect">
            <a:avLst/>
          </a:prstGeom>
          <a:noFill/>
        </p:spPr>
        <p:txBody>
          <a:bodyPr wrap="square" rtlCol="0">
            <a:spAutoFit/>
          </a:bodyPr>
          <a:lstStyle/>
          <a:p>
            <a:r>
              <a:rPr lang="en-US" altLang="zh-CN" sz="2800" dirty="0" smtClean="0">
                <a:solidFill>
                  <a:srgbClr val="181717"/>
                </a:solidFill>
              </a:rPr>
              <a:t>5</a:t>
            </a:r>
            <a:endParaRPr lang="zh-CN" altLang="en-US" sz="2800" dirty="0">
              <a:solidFill>
                <a:srgbClr val="181717"/>
              </a:solidFill>
            </a:endParaRPr>
          </a:p>
        </p:txBody>
      </p:sp>
      <p:sp>
        <p:nvSpPr>
          <p:cNvPr id="22" name="文本框 21"/>
          <p:cNvSpPr txBox="1"/>
          <p:nvPr/>
        </p:nvSpPr>
        <p:spPr>
          <a:xfrm>
            <a:off x="9570" y="4295188"/>
            <a:ext cx="2462485" cy="923330"/>
          </a:xfrm>
          <a:prstGeom prst="rect">
            <a:avLst/>
          </a:prstGeom>
          <a:noFill/>
        </p:spPr>
        <p:txBody>
          <a:bodyPr wrap="square" rtlCol="0">
            <a:spAutoFit/>
          </a:bodyPr>
          <a:lstStyle/>
          <a:p>
            <a:r>
              <a:rPr lang="zh-CN" altLang="en-US" dirty="0" smtClean="0">
                <a:solidFill>
                  <a:srgbClr val="181717"/>
                </a:solidFill>
              </a:rPr>
              <a:t>入职数字法院团队、完成</a:t>
            </a:r>
            <a:r>
              <a:rPr lang="en-US" altLang="zh-CN" dirty="0" smtClean="0">
                <a:solidFill>
                  <a:srgbClr val="181717"/>
                </a:solidFill>
              </a:rPr>
              <a:t>NP</a:t>
            </a:r>
            <a:r>
              <a:rPr lang="zh-CN" altLang="en-US" dirty="0" smtClean="0">
                <a:solidFill>
                  <a:srgbClr val="181717"/>
                </a:solidFill>
              </a:rPr>
              <a:t>的需求开发工作六个省的维护工作</a:t>
            </a:r>
          </a:p>
        </p:txBody>
      </p:sp>
      <p:sp>
        <p:nvSpPr>
          <p:cNvPr id="24" name="文本框 23"/>
          <p:cNvSpPr txBox="1"/>
          <p:nvPr/>
        </p:nvSpPr>
        <p:spPr>
          <a:xfrm>
            <a:off x="2471858" y="1871759"/>
            <a:ext cx="2462485" cy="645160"/>
          </a:xfrm>
          <a:prstGeom prst="rect">
            <a:avLst/>
          </a:prstGeom>
          <a:noFill/>
        </p:spPr>
        <p:txBody>
          <a:bodyPr wrap="square" rtlCol="0">
            <a:spAutoFit/>
          </a:bodyPr>
          <a:lstStyle/>
          <a:p>
            <a:r>
              <a:rPr lang="zh-CN" altLang="en-US" dirty="0" smtClean="0">
                <a:solidFill>
                  <a:srgbClr val="181717"/>
                </a:solidFill>
              </a:rPr>
              <a:t>开发全国版减刑假释</a:t>
            </a:r>
            <a:r>
              <a:rPr lang="en-US" altLang="zh-CN" dirty="0" smtClean="0">
                <a:solidFill>
                  <a:srgbClr val="181717"/>
                </a:solidFill>
              </a:rPr>
              <a:t>1.0</a:t>
            </a:r>
            <a:r>
              <a:rPr lang="zh-CN" altLang="en-US" dirty="0" smtClean="0">
                <a:solidFill>
                  <a:srgbClr val="181717"/>
                </a:solidFill>
              </a:rPr>
              <a:t>版本</a:t>
            </a:r>
          </a:p>
        </p:txBody>
      </p:sp>
      <p:sp>
        <p:nvSpPr>
          <p:cNvPr id="26" name="文本框 25"/>
          <p:cNvSpPr txBox="1"/>
          <p:nvPr/>
        </p:nvSpPr>
        <p:spPr>
          <a:xfrm>
            <a:off x="5065734" y="4392126"/>
            <a:ext cx="2462485" cy="922020"/>
          </a:xfrm>
          <a:prstGeom prst="rect">
            <a:avLst/>
          </a:prstGeom>
          <a:noFill/>
        </p:spPr>
        <p:txBody>
          <a:bodyPr wrap="square" rtlCol="0">
            <a:spAutoFit/>
          </a:bodyPr>
          <a:lstStyle/>
          <a:p>
            <a:r>
              <a:rPr lang="zh-CN" altLang="en-US" dirty="0" smtClean="0">
                <a:solidFill>
                  <a:srgbClr val="181717"/>
                </a:solidFill>
              </a:rPr>
              <a:t>完成</a:t>
            </a:r>
            <a:r>
              <a:rPr lang="en-US" altLang="zh-CN" dirty="0" smtClean="0">
                <a:solidFill>
                  <a:srgbClr val="181717"/>
                </a:solidFill>
              </a:rPr>
              <a:t>NP</a:t>
            </a:r>
            <a:r>
              <a:rPr lang="zh-CN" altLang="en-US" dirty="0" smtClean="0">
                <a:solidFill>
                  <a:srgbClr val="181717"/>
                </a:solidFill>
              </a:rPr>
              <a:t>司法辅助子系统和对外委托系统的维护开发工作</a:t>
            </a:r>
          </a:p>
        </p:txBody>
      </p:sp>
      <p:sp>
        <p:nvSpPr>
          <p:cNvPr id="28" name="文本框 27"/>
          <p:cNvSpPr txBox="1"/>
          <p:nvPr/>
        </p:nvSpPr>
        <p:spPr>
          <a:xfrm>
            <a:off x="7587858" y="1039274"/>
            <a:ext cx="2462485" cy="1753235"/>
          </a:xfrm>
          <a:prstGeom prst="rect">
            <a:avLst/>
          </a:prstGeom>
          <a:noFill/>
        </p:spPr>
        <p:txBody>
          <a:bodyPr wrap="square" rtlCol="0">
            <a:spAutoFit/>
          </a:bodyPr>
          <a:lstStyle/>
          <a:p>
            <a:r>
              <a:rPr lang="zh-CN" altLang="en-US" dirty="0">
                <a:solidFill>
                  <a:srgbClr val="181717"/>
                </a:solidFill>
              </a:rPr>
              <a:t>开发全国版减刑假释、完成减刑假释系统的法检监互联、社区矫正平台的开发和联调，开发减刑假释系统检察院版本</a:t>
            </a:r>
          </a:p>
        </p:txBody>
      </p:sp>
      <p:sp>
        <p:nvSpPr>
          <p:cNvPr id="30" name="文本框 29"/>
          <p:cNvSpPr txBox="1"/>
          <p:nvPr/>
        </p:nvSpPr>
        <p:spPr>
          <a:xfrm>
            <a:off x="9567465" y="4392126"/>
            <a:ext cx="2462485" cy="2584450"/>
          </a:xfrm>
          <a:prstGeom prst="rect">
            <a:avLst/>
          </a:prstGeom>
          <a:noFill/>
        </p:spPr>
        <p:txBody>
          <a:bodyPr wrap="square" rtlCol="0">
            <a:spAutoFit/>
          </a:bodyPr>
          <a:lstStyle/>
          <a:p>
            <a:r>
              <a:rPr lang="zh-CN" altLang="en-US" dirty="0" smtClean="0">
                <a:solidFill>
                  <a:srgbClr val="181717"/>
                </a:solidFill>
              </a:rPr>
              <a:t>参与全国版减刑假释研发维护工作，负责减刑假释系统对接新一代审判系统</a:t>
            </a:r>
            <a:r>
              <a:rPr lang="en-US" altLang="zh-CN" dirty="0" smtClean="0">
                <a:solidFill>
                  <a:srgbClr val="181717"/>
                </a:solidFill>
              </a:rPr>
              <a:t>T3C</a:t>
            </a:r>
            <a:r>
              <a:rPr lang="zh-CN" altLang="en-US" dirty="0" smtClean="0">
                <a:solidFill>
                  <a:srgbClr val="181717"/>
                </a:solidFill>
              </a:rPr>
              <a:t>的方案设计和编码工作，维护风险防控系统，参与部分</a:t>
            </a:r>
            <a:r>
              <a:rPr lang="en-US" altLang="zh-CN" dirty="0" smtClean="0">
                <a:solidFill>
                  <a:srgbClr val="181717"/>
                </a:solidFill>
              </a:rPr>
              <a:t>NP</a:t>
            </a:r>
            <a:r>
              <a:rPr lang="zh-CN" altLang="en-US" dirty="0" smtClean="0">
                <a:solidFill>
                  <a:srgbClr val="181717"/>
                </a:solidFill>
              </a:rPr>
              <a:t>数字法院系统的需求研发工作和维护工作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63" presetClass="path" presetSubtype="0" accel="50000" decel="50000" fill="hold" grpId="0" nodeType="clickEffect">
                                  <p:stCondLst>
                                    <p:cond delay="0"/>
                                  </p:stCondLst>
                                  <p:childTnLst>
                                    <p:animMotion origin="layout" path="M -2.5E-6 0 L 0.22735 0 " pathEditMode="relative" rAng="0" ptsTypes="AA">
                                      <p:cBhvr>
                                        <p:cTn id="11" dur="1000" fill="hold"/>
                                        <p:tgtEl>
                                          <p:spTgt spid="8"/>
                                        </p:tgtEl>
                                        <p:attrNameLst>
                                          <p:attrName>ppt_x</p:attrName>
                                          <p:attrName>ppt_y</p:attrName>
                                        </p:attrNameLst>
                                      </p:cBhvr>
                                      <p:rCtr x="11367" y="0"/>
                                    </p:animMotion>
                                  </p:childTnLst>
                                </p:cTn>
                              </p:par>
                              <p:par>
                                <p:cTn id="12" presetID="26" presetClass="emph" presetSubtype="0" fill="hold" grpId="0" nodeType="withEffect">
                                  <p:stCondLst>
                                    <p:cond delay="0"/>
                                  </p:stCondLst>
                                  <p:childTnLst>
                                    <p:animEffect transition="out" filter="fade">
                                      <p:cBhvr>
                                        <p:cTn id="13" dur="1000" tmFilter="0, 0; .2, .5; .8, .5; 1, 0"/>
                                        <p:tgtEl>
                                          <p:spTgt spid="7"/>
                                        </p:tgtEl>
                                      </p:cBhvr>
                                    </p:animEffect>
                                    <p:animScale>
                                      <p:cBhvr>
                                        <p:cTn id="14" dur="500" autoRev="1" fill="hold"/>
                                        <p:tgtEl>
                                          <p:spTgt spid="7"/>
                                        </p:tgtEl>
                                      </p:cBhvr>
                                      <p:by x="105000" y="105000"/>
                                    </p:animScale>
                                  </p:childTnLst>
                                </p:cTn>
                              </p:par>
                              <p:par>
                                <p:cTn id="15" presetID="10" presetClass="entr" presetSubtype="0"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63" presetClass="path" presetSubtype="0" accel="50000" decel="50000" fill="hold" grpId="1" nodeType="clickEffect">
                                  <p:stCondLst>
                                    <p:cond delay="0"/>
                                  </p:stCondLst>
                                  <p:childTnLst>
                                    <p:animMotion origin="layout" path="M 0.22735 0 L 0.45391 0 " pathEditMode="relative" rAng="0" ptsTypes="AA">
                                      <p:cBhvr>
                                        <p:cTn id="21" dur="1000" fill="hold"/>
                                        <p:tgtEl>
                                          <p:spTgt spid="8"/>
                                        </p:tgtEl>
                                        <p:attrNameLst>
                                          <p:attrName>ppt_x</p:attrName>
                                          <p:attrName>ppt_y</p:attrName>
                                        </p:attrNameLst>
                                      </p:cBhvr>
                                      <p:rCtr x="11328" y="0"/>
                                    </p:animMotion>
                                  </p:childTnLst>
                                </p:cTn>
                              </p:par>
                              <p:par>
                                <p:cTn id="22" presetID="26" presetClass="emph" presetSubtype="0" fill="hold" grpId="1" nodeType="withEffect">
                                  <p:stCondLst>
                                    <p:cond delay="0"/>
                                  </p:stCondLst>
                                  <p:childTnLst>
                                    <p:animEffect transition="out" filter="fade">
                                      <p:cBhvr>
                                        <p:cTn id="23" dur="1000" tmFilter="0, 0; .2, .5; .8, .5; 1, 0"/>
                                        <p:tgtEl>
                                          <p:spTgt spid="7"/>
                                        </p:tgtEl>
                                      </p:cBhvr>
                                    </p:animEffect>
                                    <p:animScale>
                                      <p:cBhvr>
                                        <p:cTn id="24" dur="500" autoRev="1" fill="hold"/>
                                        <p:tgtEl>
                                          <p:spTgt spid="7"/>
                                        </p:tgtEl>
                                      </p:cBhvr>
                                      <p:by x="105000" y="105000"/>
                                    </p:animScale>
                                  </p:childTnLst>
                                </p:cTn>
                              </p:par>
                              <p:par>
                                <p:cTn id="25" presetID="10" presetClass="entr" presetSubtype="0" fill="hold" grpId="0" nodeType="withEffect">
                                  <p:stCondLst>
                                    <p:cond delay="50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63" presetClass="path" presetSubtype="0" accel="50000" decel="50000" fill="hold" grpId="2" nodeType="clickEffect">
                                  <p:stCondLst>
                                    <p:cond delay="0"/>
                                  </p:stCondLst>
                                  <p:childTnLst>
                                    <p:animMotion origin="layout" path="M 0.45391 0 L 0.68203 0 " pathEditMode="relative" rAng="0" ptsTypes="AA">
                                      <p:cBhvr>
                                        <p:cTn id="31" dur="1000" fill="hold"/>
                                        <p:tgtEl>
                                          <p:spTgt spid="8"/>
                                        </p:tgtEl>
                                        <p:attrNameLst>
                                          <p:attrName>ppt_x</p:attrName>
                                          <p:attrName>ppt_y</p:attrName>
                                        </p:attrNameLst>
                                      </p:cBhvr>
                                      <p:rCtr x="11406" y="0"/>
                                    </p:animMotion>
                                  </p:childTnLst>
                                </p:cTn>
                              </p:par>
                              <p:par>
                                <p:cTn id="32" presetID="26" presetClass="emph" presetSubtype="0" fill="hold" grpId="2" nodeType="withEffect">
                                  <p:stCondLst>
                                    <p:cond delay="0"/>
                                  </p:stCondLst>
                                  <p:childTnLst>
                                    <p:animEffect transition="out" filter="fade">
                                      <p:cBhvr>
                                        <p:cTn id="33" dur="1000" tmFilter="0, 0; .2, .5; .8, .5; 1, 0"/>
                                        <p:tgtEl>
                                          <p:spTgt spid="7"/>
                                        </p:tgtEl>
                                      </p:cBhvr>
                                    </p:animEffect>
                                    <p:animScale>
                                      <p:cBhvr>
                                        <p:cTn id="34" dur="500" autoRev="1" fill="hold"/>
                                        <p:tgtEl>
                                          <p:spTgt spid="7"/>
                                        </p:tgtEl>
                                      </p:cBhvr>
                                      <p:by x="105000" y="105000"/>
                                    </p:animScale>
                                  </p:childTnLst>
                                </p:cTn>
                              </p:par>
                              <p:par>
                                <p:cTn id="35" presetID="10" presetClass="entr" presetSubtype="0" fill="hold" grpId="0" nodeType="withEffect">
                                  <p:stCondLst>
                                    <p:cond delay="500"/>
                                  </p:stCondLst>
                                  <p:childTnLst>
                                    <p:set>
                                      <p:cBhvr>
                                        <p:cTn id="36" dur="1" fill="hold">
                                          <p:stCondLst>
                                            <p:cond delay="0"/>
                                          </p:stCondLst>
                                        </p:cTn>
                                        <p:tgtEl>
                                          <p:spTgt spid="28"/>
                                        </p:tgtEl>
                                        <p:attrNameLst>
                                          <p:attrName>style.visibility</p:attrName>
                                        </p:attrNameLst>
                                      </p:cBhvr>
                                      <p:to>
                                        <p:strVal val="visible"/>
                                      </p:to>
                                    </p:set>
                                    <p:animEffect transition="in" filter="fade">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63" presetClass="path" presetSubtype="0" accel="50000" decel="50000" fill="hold" grpId="3" nodeType="clickEffect">
                                  <p:stCondLst>
                                    <p:cond delay="0"/>
                                  </p:stCondLst>
                                  <p:childTnLst>
                                    <p:animMotion origin="layout" path="M 0.68204 0 L 0.9086 0 " pathEditMode="relative" rAng="0" ptsTypes="AA">
                                      <p:cBhvr>
                                        <p:cTn id="41" dur="1000" fill="hold"/>
                                        <p:tgtEl>
                                          <p:spTgt spid="8"/>
                                        </p:tgtEl>
                                        <p:attrNameLst>
                                          <p:attrName>ppt_x</p:attrName>
                                          <p:attrName>ppt_y</p:attrName>
                                        </p:attrNameLst>
                                      </p:cBhvr>
                                      <p:rCtr x="11289" y="0"/>
                                    </p:animMotion>
                                  </p:childTnLst>
                                </p:cTn>
                              </p:par>
                              <p:par>
                                <p:cTn id="42" presetID="26" presetClass="emph" presetSubtype="0" fill="hold" grpId="3" nodeType="withEffect">
                                  <p:stCondLst>
                                    <p:cond delay="0"/>
                                  </p:stCondLst>
                                  <p:childTnLst>
                                    <p:animEffect transition="out" filter="fade">
                                      <p:cBhvr>
                                        <p:cTn id="43" dur="1000" tmFilter="0, 0; .2, .5; .8, .5; 1, 0"/>
                                        <p:tgtEl>
                                          <p:spTgt spid="7"/>
                                        </p:tgtEl>
                                      </p:cBhvr>
                                    </p:animEffect>
                                    <p:animScale>
                                      <p:cBhvr>
                                        <p:cTn id="44" dur="500" autoRev="1" fill="hold"/>
                                        <p:tgtEl>
                                          <p:spTgt spid="7"/>
                                        </p:tgtEl>
                                      </p:cBhvr>
                                      <p:by x="105000" y="105000"/>
                                    </p:animScale>
                                  </p:childTnLst>
                                </p:cTn>
                              </p:par>
                              <p:par>
                                <p:cTn id="45" presetID="10" presetClass="entr" presetSubtype="0" fill="hold" grpId="0" nodeType="withEffect">
                                  <p:stCondLst>
                                    <p:cond delay="50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P spid="7" grpId="3" animBg="1"/>
      <p:bldP spid="8" grpId="0" animBg="1"/>
      <p:bldP spid="8" grpId="1" animBg="1"/>
      <p:bldP spid="8" grpId="2" animBg="1"/>
      <p:bldP spid="8" grpId="3" animBg="1"/>
      <p:bldP spid="22" grpId="0"/>
      <p:bldP spid="24" grpId="0"/>
      <p:bldP spid="26" grpId="0"/>
      <p:bldP spid="28"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0" y="0"/>
            <a:ext cx="12192000" cy="6858000"/>
          </a:xfrm>
          <a:prstGeom prst="rect">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artisticBlur/>
                      </a14:imgEffect>
                      <a14:imgEffect>
                        <a14:brightnessContrast bright="40000" contrast="40000"/>
                      </a14:imgEffect>
                      <a14:imgEffect>
                        <a14:colorTemperature colorTemp="4700"/>
                      </a14:imgEffect>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0800000">
            <a:off x="2885065" y="1614949"/>
            <a:ext cx="6421871" cy="3628104"/>
          </a:xfrm>
          <a:prstGeom prst="rect">
            <a:avLst/>
          </a:prstGeom>
          <a:blipFill dpi="0" rotWithShape="1">
            <a:blip r:embed="rId5">
              <a:alphaModFix amt="80000"/>
              <a:extLst>
                <a:ext uri="{BEBA8EAE-BF5A-486C-A8C5-ECC9F3942E4B}">
                  <a14:imgProps xmlns:a14="http://schemas.microsoft.com/office/drawing/2010/main">
                    <a14:imgLayer r:embed="rId4">
                      <a14:imgEffect>
                        <a14:artisticBlur radius="11"/>
                      </a14:imgEffect>
                      <a14:imgEffect>
                        <a14:brightnessContrast bright="40000"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886704" y="1613017"/>
            <a:ext cx="6418593" cy="3631967"/>
          </a:xfrm>
          <a:prstGeom prst="rect">
            <a:avLst/>
          </a:prstGeom>
          <a:gradFill>
            <a:gsLst>
              <a:gs pos="0">
                <a:srgbClr val="FFFF00">
                  <a:alpha val="50000"/>
                </a:srgbClr>
              </a:gs>
              <a:gs pos="37000">
                <a:srgbClr val="FFFF00">
                  <a:alpha val="20000"/>
                </a:srgbClr>
              </a:gs>
              <a:gs pos="94000">
                <a:srgbClr val="FFFF00">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3423657" y="1050764"/>
            <a:ext cx="4798060" cy="1106805"/>
          </a:xfrm>
          <a:prstGeom prst="rect">
            <a:avLst/>
          </a:prstGeom>
          <a:noFill/>
        </p:spPr>
        <p:txBody>
          <a:bodyPr wrap="none" rtlCol="0">
            <a:spAutoFit/>
          </a:bodyPr>
          <a:lstStyle/>
          <a:p>
            <a:r>
              <a:rPr lang="en-US" altLang="zh-CN" sz="6600" b="1" dirty="0" smtClean="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NP</a:t>
            </a:r>
            <a:r>
              <a:rPr lang="zh-CN" altLang="en-US" sz="6600" b="1" dirty="0" smtClean="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数字法院</a:t>
            </a:r>
          </a:p>
        </p:txBody>
      </p:sp>
      <p:cxnSp>
        <p:nvCxnSpPr>
          <p:cNvPr id="3" name="直接连接符 2"/>
          <p:cNvCxnSpPr/>
          <p:nvPr/>
        </p:nvCxnSpPr>
        <p:spPr>
          <a:xfrm>
            <a:off x="3759200" y="928914"/>
            <a:ext cx="46736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788229" y="2278743"/>
            <a:ext cx="4673600" cy="0"/>
          </a:xfrm>
          <a:prstGeom prst="line">
            <a:avLst/>
          </a:prstGeom>
          <a:ln>
            <a:solidFill>
              <a:srgbClr val="496075"/>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480457" y="2954002"/>
            <a:ext cx="9120591" cy="206370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F4D77"/>
              </a:solidFill>
            </a:endParaRPr>
          </a:p>
        </p:txBody>
      </p:sp>
      <p:sp>
        <p:nvSpPr>
          <p:cNvPr id="2" name="文本框 1"/>
          <p:cNvSpPr txBox="1"/>
          <p:nvPr/>
        </p:nvSpPr>
        <p:spPr>
          <a:xfrm>
            <a:off x="1619980" y="3213039"/>
            <a:ext cx="9010097" cy="369332"/>
          </a:xfrm>
          <a:prstGeom prst="rect">
            <a:avLst/>
          </a:prstGeom>
          <a:noFill/>
        </p:spPr>
        <p:txBody>
          <a:bodyPr wrap="square" rtlCol="0">
            <a:spAutoFit/>
          </a:bodyPr>
          <a:lstStyle/>
          <a:p>
            <a:pPr algn="ctr"/>
            <a:r>
              <a:rPr lang="zh-CN" altLang="en-US" dirty="0">
                <a:solidFill>
                  <a:schemeClr val="bg2">
                    <a:lumMod val="10000"/>
                  </a:schemeClr>
                </a:solidFill>
              </a:rPr>
              <a:t>主要是西藏、新疆、青海等地区的</a:t>
            </a:r>
            <a:r>
              <a:rPr lang="en-US" altLang="zh-CN" dirty="0">
                <a:solidFill>
                  <a:schemeClr val="bg2">
                    <a:lumMod val="10000"/>
                  </a:schemeClr>
                </a:solidFill>
              </a:rPr>
              <a:t>NP</a:t>
            </a:r>
            <a:r>
              <a:rPr lang="zh-CN" altLang="en-US" dirty="0">
                <a:solidFill>
                  <a:schemeClr val="bg2">
                    <a:lumMod val="10000"/>
                  </a:schemeClr>
                </a:solidFill>
              </a:rPr>
              <a:t>数字法院的维护开发</a:t>
            </a:r>
            <a:r>
              <a:rPr lang="zh-CN" altLang="en-US" dirty="0" smtClean="0">
                <a:solidFill>
                  <a:schemeClr val="bg2">
                    <a:lumMod val="10000"/>
                  </a:schemeClr>
                </a:solidFill>
              </a:rPr>
              <a:t>工作。</a:t>
            </a:r>
            <a:endParaRPr lang="zh-CN" altLang="en-US" dirty="0">
              <a:solidFill>
                <a:schemeClr val="bg2">
                  <a:lumMod val="1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3" presetClass="emph" presetSubtype="1" grpId="1" nodeType="withEffect">
                                  <p:stCondLst>
                                    <p:cond delay="250"/>
                                  </p:stCondLst>
                                  <p:childTnLst>
                                    <p:set>
                                      <p:cBhvr override="childStyle">
                                        <p:cTn id="9" dur="indefinite"/>
                                        <p:tgtEl>
                                          <p:spTgt spid="7"/>
                                        </p:tgtEl>
                                        <p:attrNameLst>
                                          <p:attrName>style.color</p:attrName>
                                        </p:attrNameLst>
                                      </p:cBhvr>
                                      <p:to>
                                        <p:clrVal>
                                          <a:srgbClr val="1F4D77"/>
                                        </p:clrVal>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animBg="1"/>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635" y="0"/>
            <a:ext cx="12192000" cy="6858000"/>
          </a:xfrm>
          <a:prstGeom prst="rect">
            <a:avLst/>
          </a:prstGeom>
          <a:blipFill dpi="0" rotWithShape="1">
            <a:blip r:embed="rId3">
              <a:duotone>
                <a:schemeClr val="accent1">
                  <a:shade val="45000"/>
                  <a:satMod val="135000"/>
                </a:schemeClr>
                <a:prstClr val="white"/>
              </a:duotone>
              <a:extLst>
                <a:ext uri="{BEBA8EAE-BF5A-486C-A8C5-ECC9F3942E4B}">
                  <a14:imgProps xmlns:a14="http://schemas.microsoft.com/office/drawing/2010/main">
                    <a14:imgLayer r:embed="rId4">
                      <a14:imgEffect>
                        <a14:artisticBlur/>
                      </a14:imgEffect>
                      <a14:imgEffect>
                        <a14:brightnessContrast bright="40000" contrast="40000"/>
                      </a14:imgEffect>
                      <a14:imgEffect>
                        <a14:colorTemperature colorTemp="4700"/>
                      </a14:imgEffect>
                      <a14:imgEffect>
                        <a14:saturation sat="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10800000">
            <a:off x="2885065" y="1614949"/>
            <a:ext cx="6421871" cy="3628104"/>
          </a:xfrm>
          <a:prstGeom prst="rect">
            <a:avLst/>
          </a:prstGeom>
          <a:blipFill dpi="0" rotWithShape="1">
            <a:blip r:embed="rId5">
              <a:alphaModFix amt="80000"/>
              <a:extLst>
                <a:ext uri="{BEBA8EAE-BF5A-486C-A8C5-ECC9F3942E4B}">
                  <a14:imgProps xmlns:a14="http://schemas.microsoft.com/office/drawing/2010/main">
                    <a14:imgLayer r:embed="rId4">
                      <a14:imgEffect>
                        <a14:artisticBlur radius="11"/>
                      </a14:imgEffect>
                      <a14:imgEffect>
                        <a14:brightnessContrast bright="40000" contrast="20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2886704" y="1613017"/>
            <a:ext cx="6418593" cy="3631967"/>
          </a:xfrm>
          <a:prstGeom prst="rect">
            <a:avLst/>
          </a:prstGeom>
          <a:gradFill>
            <a:gsLst>
              <a:gs pos="0">
                <a:srgbClr val="FFFF00">
                  <a:alpha val="50000"/>
                </a:srgbClr>
              </a:gs>
              <a:gs pos="37000">
                <a:srgbClr val="FFFF00">
                  <a:alpha val="20000"/>
                </a:srgbClr>
              </a:gs>
              <a:gs pos="94000">
                <a:srgbClr val="FFFF00">
                  <a:alpha val="1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2478142" y="928844"/>
            <a:ext cx="8564880" cy="1106805"/>
          </a:xfrm>
          <a:prstGeom prst="rect">
            <a:avLst/>
          </a:prstGeom>
          <a:noFill/>
        </p:spPr>
        <p:txBody>
          <a:bodyPr wrap="none" rtlCol="0">
            <a:spAutoFit/>
          </a:bodyPr>
          <a:lstStyle/>
          <a:p>
            <a:r>
              <a:rPr lang="zh-CN" altLang="en-US" sz="6600" b="1" dirty="0" smtClean="0">
                <a:ln w="22225">
                  <a:solidFill>
                    <a:schemeClr val="accent2"/>
                  </a:solidFill>
                  <a:prstDash val="solid"/>
                </a:ln>
                <a:solidFill>
                  <a:schemeClr val="accent2">
                    <a:lumMod val="40000"/>
                    <a:lumOff val="60000"/>
                  </a:schemeClr>
                </a:solidFill>
                <a:effectLst/>
                <a:latin typeface="微软雅黑" panose="020B0503020204020204" pitchFamily="34" charset="-122"/>
                <a:ea typeface="微软雅黑" panose="020B0503020204020204" pitchFamily="34" charset="-122"/>
              </a:rPr>
              <a:t>司法辅助以及对外委托</a:t>
            </a:r>
          </a:p>
        </p:txBody>
      </p:sp>
      <p:cxnSp>
        <p:nvCxnSpPr>
          <p:cNvPr id="3" name="直接连接符 2"/>
          <p:cNvCxnSpPr/>
          <p:nvPr/>
        </p:nvCxnSpPr>
        <p:spPr>
          <a:xfrm>
            <a:off x="3759200" y="928914"/>
            <a:ext cx="4673600" cy="0"/>
          </a:xfrm>
          <a:prstGeom prst="line">
            <a:avLst/>
          </a:prstGeom>
          <a:ln>
            <a:solidFill>
              <a:srgbClr val="1F4D77"/>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3788229" y="2278743"/>
            <a:ext cx="4673600" cy="0"/>
          </a:xfrm>
          <a:prstGeom prst="line">
            <a:avLst/>
          </a:prstGeom>
          <a:ln>
            <a:solidFill>
              <a:srgbClr val="496075"/>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480457" y="2954002"/>
            <a:ext cx="9120591" cy="206370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F4D77"/>
              </a:solidFill>
            </a:endParaRPr>
          </a:p>
        </p:txBody>
      </p:sp>
      <p:sp>
        <p:nvSpPr>
          <p:cNvPr id="2" name="文本框 1"/>
          <p:cNvSpPr txBox="1"/>
          <p:nvPr/>
        </p:nvSpPr>
        <p:spPr>
          <a:xfrm>
            <a:off x="1619980" y="3213039"/>
            <a:ext cx="9010097" cy="369332"/>
          </a:xfrm>
          <a:prstGeom prst="rect">
            <a:avLst/>
          </a:prstGeom>
          <a:noFill/>
        </p:spPr>
        <p:txBody>
          <a:bodyPr wrap="square" rtlCol="0">
            <a:spAutoFit/>
          </a:bodyPr>
          <a:lstStyle/>
          <a:p>
            <a:pPr algn="ctr"/>
            <a:r>
              <a:rPr lang="zh-CN" altLang="en-US" dirty="0" smtClean="0">
                <a:solidFill>
                  <a:schemeClr val="bg2">
                    <a:lumMod val="10000"/>
                  </a:schemeClr>
                </a:solidFill>
              </a:rPr>
              <a:t>完成</a:t>
            </a:r>
            <a:r>
              <a:rPr lang="en-US" altLang="zh-CN" dirty="0" smtClean="0">
                <a:solidFill>
                  <a:schemeClr val="bg2">
                    <a:lumMod val="10000"/>
                  </a:schemeClr>
                </a:solidFill>
              </a:rPr>
              <a:t>NP</a:t>
            </a:r>
            <a:r>
              <a:rPr lang="zh-CN" altLang="en-US" dirty="0" smtClean="0">
                <a:solidFill>
                  <a:schemeClr val="bg2">
                    <a:lumMod val="10000"/>
                  </a:schemeClr>
                </a:solidFill>
              </a:rPr>
              <a:t>数字法院的司法辅助子系统的研发工作以及接手对外委托系统。</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10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par>
                                <p:cTn id="8" presetID="3" presetClass="emph" presetSubtype="1" grpId="1" nodeType="withEffect">
                                  <p:stCondLst>
                                    <p:cond delay="250"/>
                                  </p:stCondLst>
                                  <p:childTnLst>
                                    <p:set>
                                      <p:cBhvr override="childStyle">
                                        <p:cTn id="9" dur="indefinite"/>
                                        <p:tgtEl>
                                          <p:spTgt spid="7"/>
                                        </p:tgtEl>
                                        <p:attrNameLst>
                                          <p:attrName>style.color</p:attrName>
                                        </p:attrNameLst>
                                      </p:cBhvr>
                                      <p:to>
                                        <p:clrVal>
                                          <a:srgbClr val="1F4D77"/>
                                        </p:clrVal>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10" grpId="0" bldLvl="0" animBg="1"/>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2580</Words>
  <Application>Microsoft Office PowerPoint</Application>
  <PresentationFormat>自定义</PresentationFormat>
  <Paragraphs>135</Paragraphs>
  <Slides>31</Slides>
  <Notes>8</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31</vt:i4>
      </vt:variant>
    </vt:vector>
  </HeadingPairs>
  <TitlesOfParts>
    <vt:vector size="36" baseType="lpstr">
      <vt:lpstr>Arial</vt:lpstr>
      <vt:lpstr>宋体</vt:lpstr>
      <vt:lpstr>等线</vt:lpstr>
      <vt:lpstr>微软雅黑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Doris</dc:creator>
  <cp:lastModifiedBy>邓志刚测试</cp:lastModifiedBy>
  <cp:revision>269</cp:revision>
  <dcterms:created xsi:type="dcterms:W3CDTF">2016-10-23T15:44:00Z</dcterms:created>
  <dcterms:modified xsi:type="dcterms:W3CDTF">2019-07-26T05:35:25Z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